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A6"/>
    <a:srgbClr val="66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115" y="-6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52FB-141F-4F32-B3DB-95C59AEC3827}" type="datetimeFigureOut">
              <a:rPr lang="fr-CA" smtClean="0"/>
              <a:t>2024-11-11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3C05-7F14-4E5E-8497-39191D1A25A5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7986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52FB-141F-4F32-B3DB-95C59AEC3827}" type="datetimeFigureOut">
              <a:rPr lang="fr-CA" smtClean="0"/>
              <a:t>2024-11-11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3C05-7F14-4E5E-8497-39191D1A25A5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6271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52FB-141F-4F32-B3DB-95C59AEC3827}" type="datetimeFigureOut">
              <a:rPr lang="fr-CA" smtClean="0"/>
              <a:t>2024-11-11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3C05-7F14-4E5E-8497-39191D1A25A5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8932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52FB-141F-4F32-B3DB-95C59AEC3827}" type="datetimeFigureOut">
              <a:rPr lang="fr-CA" smtClean="0"/>
              <a:t>2024-11-11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3C05-7F14-4E5E-8497-39191D1A25A5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7459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52FB-141F-4F32-B3DB-95C59AEC3827}" type="datetimeFigureOut">
              <a:rPr lang="fr-CA" smtClean="0"/>
              <a:t>2024-11-11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3C05-7F14-4E5E-8497-39191D1A25A5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4177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52FB-141F-4F32-B3DB-95C59AEC3827}" type="datetimeFigureOut">
              <a:rPr lang="fr-CA" smtClean="0"/>
              <a:t>2024-11-11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3C05-7F14-4E5E-8497-39191D1A25A5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9893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52FB-141F-4F32-B3DB-95C59AEC3827}" type="datetimeFigureOut">
              <a:rPr lang="fr-CA" smtClean="0"/>
              <a:t>2024-11-11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3C05-7F14-4E5E-8497-39191D1A25A5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6557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52FB-141F-4F32-B3DB-95C59AEC3827}" type="datetimeFigureOut">
              <a:rPr lang="fr-CA" smtClean="0"/>
              <a:t>2024-11-11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3C05-7F14-4E5E-8497-39191D1A25A5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7307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52FB-141F-4F32-B3DB-95C59AEC3827}" type="datetimeFigureOut">
              <a:rPr lang="fr-CA" smtClean="0"/>
              <a:t>2024-11-11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3C05-7F14-4E5E-8497-39191D1A25A5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3398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52FB-141F-4F32-B3DB-95C59AEC3827}" type="datetimeFigureOut">
              <a:rPr lang="fr-CA" smtClean="0"/>
              <a:t>2024-11-11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3C05-7F14-4E5E-8497-39191D1A25A5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4588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52FB-141F-4F32-B3DB-95C59AEC3827}" type="datetimeFigureOut">
              <a:rPr lang="fr-CA" smtClean="0"/>
              <a:t>2024-11-11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3C05-7F14-4E5E-8497-39191D1A25A5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4878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752FB-141F-4F32-B3DB-95C59AEC3827}" type="datetimeFigureOut">
              <a:rPr lang="fr-CA" smtClean="0"/>
              <a:t>2024-11-11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73C05-7F14-4E5E-8497-39191D1A25A5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954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urspromos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mailto:INFO@OURSPROMOS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Relationship Id="rId9" Type="http://schemas.openxmlformats.org/officeDocument/2006/relationships/hyperlink" Target="mailto:INFO@OURSPROMO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FO@OURSPROMOS.COM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mailto:INFO@OURSPROMOS.COM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39" y="1284596"/>
            <a:ext cx="2526797" cy="1950724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 flipH="1">
            <a:off x="1586416" y="551864"/>
            <a:ext cx="10548000" cy="0"/>
          </a:xfrm>
          <a:prstGeom prst="line">
            <a:avLst/>
          </a:prstGeom>
          <a:ln w="76200">
            <a:solidFill>
              <a:srgbClr val="006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>
            <a:off x="1610457" y="543875"/>
            <a:ext cx="0" cy="6372000"/>
          </a:xfrm>
          <a:prstGeom prst="line">
            <a:avLst/>
          </a:prstGeom>
          <a:ln w="76200">
            <a:solidFill>
              <a:srgbClr val="006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21693" y="3429000"/>
            <a:ext cx="9382248" cy="14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Ours</a:t>
            </a:r>
            <a:r>
              <a:rPr kumimoji="0" lang="fr-FR" altLang="fr-FR" sz="3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Promos</a:t>
            </a:r>
            <a:r>
              <a:rPr lang="fr-FR" altLang="fr-F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distributeur </a:t>
            </a:r>
            <a:r>
              <a:rPr kumimoji="0" lang="fr-FR" alt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officiel</a:t>
            </a:r>
            <a:r>
              <a:rPr kumimoji="0" lang="fr-FR" altLang="fr-F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de Richelieu International</a:t>
            </a: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fr-FR" altLang="fr-F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epuis 2018</a:t>
            </a:r>
            <a:r>
              <a:rPr kumimoji="0" lang="fr-FR" altLang="fr-F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vous </a:t>
            </a:r>
            <a:r>
              <a:rPr kumimoji="0" lang="fr-FR" alt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propose</a:t>
            </a:r>
            <a:r>
              <a:rPr kumimoji="0" lang="fr-FR" altLang="fr-F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fr-FR" alt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les meilleurs rapports qualité-prix et</a:t>
            </a: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ce, </a:t>
            </a:r>
            <a:r>
              <a:rPr kumimoji="0" lang="fr-FR" alt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dans les meilleurs délais</a:t>
            </a:r>
            <a:r>
              <a:rPr kumimoji="0" lang="fr-FR" altLang="fr-F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possibles.</a:t>
            </a:r>
            <a:endParaRPr kumimoji="0" lang="fr-FR" alt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36639" y="5335929"/>
            <a:ext cx="9367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spc="100" dirty="0" smtClean="0">
                <a:solidFill>
                  <a:srgbClr val="663300"/>
                </a:solidFill>
                <a:latin typeface="Impregnable Personal Use Only" panose="02000000000000000000" pitchFamily="2" charset="0"/>
              </a:rPr>
              <a:t>Pour communiquer avec Danielle</a:t>
            </a:r>
            <a:r>
              <a:rPr lang="fr-CA" sz="3600" b="1" dirty="0" smtClean="0">
                <a:latin typeface="Impregnable Personal Use Only" panose="02000000000000000000" pitchFamily="2" charset="0"/>
              </a:rPr>
              <a:t>:                  </a:t>
            </a:r>
            <a:r>
              <a:rPr lang="fr-CA" sz="2000" b="1" dirty="0" smtClean="0">
                <a:solidFill>
                  <a:srgbClr val="0000FF"/>
                </a:solidFill>
                <a:hlinkClick r:id="rId3"/>
              </a:rPr>
              <a:t>info@ourspromos.com</a:t>
            </a:r>
            <a:endParaRPr lang="fr-CA" sz="2000" b="1" dirty="0" smtClean="0">
              <a:solidFill>
                <a:srgbClr val="0000FF"/>
              </a:solidFill>
            </a:endParaRPr>
          </a:p>
          <a:p>
            <a:r>
              <a:rPr lang="fr-CA" sz="800" b="1" dirty="0" smtClean="0">
                <a:solidFill>
                  <a:srgbClr val="0000FF"/>
                </a:solidFill>
              </a:rPr>
              <a:t>  </a:t>
            </a:r>
          </a:p>
          <a:p>
            <a:r>
              <a:rPr lang="fr-CA" sz="2000" dirty="0" smtClean="0">
                <a:solidFill>
                  <a:srgbClr val="663300"/>
                </a:solidFill>
              </a:rPr>
              <a:t>                                                                                       </a:t>
            </a:r>
            <a:r>
              <a:rPr lang="fr-CA" sz="2000" b="1" dirty="0" smtClean="0">
                <a:solidFill>
                  <a:srgbClr val="663300"/>
                </a:solidFill>
              </a:rPr>
              <a:t>ou                    </a:t>
            </a:r>
            <a:r>
              <a:rPr lang="fr-CA" sz="2000" b="1" dirty="0" smtClean="0">
                <a:solidFill>
                  <a:srgbClr val="0000FF"/>
                </a:solidFill>
              </a:rPr>
              <a:t>514 219-5040 </a:t>
            </a:r>
            <a:endParaRPr lang="fr-CA" sz="2000" b="1" dirty="0">
              <a:solidFill>
                <a:srgbClr val="0000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4" t="7198" r="15796" b="6928"/>
          <a:stretch/>
        </p:blipFill>
        <p:spPr>
          <a:xfrm>
            <a:off x="6757967" y="5844623"/>
            <a:ext cx="684000" cy="83658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13" y="5889203"/>
            <a:ext cx="792000" cy="792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 t="27182" r="7152" b="27991"/>
          <a:stretch/>
        </p:blipFill>
        <p:spPr>
          <a:xfrm>
            <a:off x="7277113" y="5488689"/>
            <a:ext cx="900000" cy="46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7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xplosion 2 8"/>
          <p:cNvSpPr/>
          <p:nvPr/>
        </p:nvSpPr>
        <p:spPr>
          <a:xfrm rot="840714">
            <a:off x="3898373" y="3049595"/>
            <a:ext cx="2334668" cy="2131521"/>
          </a:xfrm>
          <a:prstGeom prst="irregularSeal2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cxnSp>
        <p:nvCxnSpPr>
          <p:cNvPr id="2" name="Connecteur droit 1"/>
          <p:cNvCxnSpPr/>
          <p:nvPr/>
        </p:nvCxnSpPr>
        <p:spPr>
          <a:xfrm flipH="1">
            <a:off x="1586416" y="551864"/>
            <a:ext cx="10548000" cy="0"/>
          </a:xfrm>
          <a:prstGeom prst="line">
            <a:avLst/>
          </a:prstGeom>
          <a:ln w="76200">
            <a:solidFill>
              <a:srgbClr val="006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/>
          <p:cNvCxnSpPr/>
          <p:nvPr/>
        </p:nvCxnSpPr>
        <p:spPr>
          <a:xfrm flipH="1">
            <a:off x="1610457" y="543875"/>
            <a:ext cx="0" cy="6372000"/>
          </a:xfrm>
          <a:prstGeom prst="line">
            <a:avLst/>
          </a:prstGeom>
          <a:ln w="76200">
            <a:solidFill>
              <a:srgbClr val="006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0" r="4702" b="16132"/>
          <a:stretch/>
        </p:blipFill>
        <p:spPr>
          <a:xfrm rot="5400000">
            <a:off x="4843513" y="2532648"/>
            <a:ext cx="4848729" cy="237423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87692" y="1283825"/>
            <a:ext cx="504825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/>
              <a:t>BANNIÈRE VERTICALE RÉTRACTABLE</a:t>
            </a:r>
          </a:p>
          <a:p>
            <a:r>
              <a:rPr lang="fr-CA" sz="1200" b="1" cap="small" dirty="0" smtClean="0"/>
              <a:t>Dimensions</a:t>
            </a:r>
            <a:r>
              <a:rPr lang="fr-CA" sz="1200" b="1" dirty="0" smtClean="0"/>
              <a:t> </a:t>
            </a:r>
            <a:r>
              <a:rPr lang="fr-CA" sz="1200" dirty="0" smtClean="0"/>
              <a:t>: 33,5 x 79 po</a:t>
            </a:r>
          </a:p>
          <a:p>
            <a:r>
              <a:rPr lang="fr-CA" sz="1200" dirty="0" smtClean="0"/>
              <a:t>Base standard : 2 languettes en aluminium</a:t>
            </a:r>
          </a:p>
          <a:p>
            <a:pPr lvl="0"/>
            <a:r>
              <a:rPr lang="fr-CA" sz="1200" dirty="0" smtClean="0"/>
              <a:t>Sac de transport matelassé</a:t>
            </a:r>
            <a:endParaRPr lang="fr-CA" sz="1200" dirty="0"/>
          </a:p>
          <a:p>
            <a:endParaRPr lang="fr-CA" sz="1200" dirty="0" smtClean="0"/>
          </a:p>
          <a:p>
            <a:r>
              <a:rPr lang="fr-CA" sz="1200" b="1" cap="small" dirty="0"/>
              <a:t>Le prix inclut </a:t>
            </a:r>
            <a:r>
              <a:rPr lang="fr-CA" sz="1200" b="1" cap="small" dirty="0" smtClean="0"/>
              <a:t>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CA" sz="1200" dirty="0" smtClean="0"/>
              <a:t>Graphiques </a:t>
            </a:r>
            <a:r>
              <a:rPr lang="fr-CA" sz="1200" dirty="0"/>
              <a:t>en couleur </a:t>
            </a:r>
            <a:r>
              <a:rPr lang="fr-CA" sz="1200" dirty="0" smtClean="0"/>
              <a:t>pleine grandeur</a:t>
            </a:r>
            <a:endParaRPr lang="fr-CA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CA" sz="1200" dirty="0" smtClean="0"/>
              <a:t>Toile de </a:t>
            </a:r>
            <a:r>
              <a:rPr lang="fr-CA" sz="1200" dirty="0"/>
              <a:t>première </a:t>
            </a:r>
            <a:r>
              <a:rPr lang="fr-CA" sz="1200" dirty="0" smtClean="0"/>
              <a:t>qualité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CA" sz="1200" dirty="0" smtClean="0"/>
              <a:t>À </a:t>
            </a:r>
            <a:r>
              <a:rPr lang="fr-CA" sz="1200" dirty="0"/>
              <a:t>l'épreuve de l'eau, du soleil et des </a:t>
            </a:r>
            <a:r>
              <a:rPr lang="fr-CA" sz="1200" dirty="0" smtClean="0"/>
              <a:t>égratignures</a:t>
            </a:r>
            <a:endParaRPr lang="fr-CA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CA" sz="1200" dirty="0" smtClean="0"/>
              <a:t>Opacité </a:t>
            </a:r>
            <a:r>
              <a:rPr lang="fr-CA" sz="1200" dirty="0"/>
              <a:t>de 98 %, antireflet, film blanc </a:t>
            </a:r>
            <a:r>
              <a:rPr lang="fr-CA" sz="1200" dirty="0" smtClean="0"/>
              <a:t>brillant</a:t>
            </a:r>
            <a:endParaRPr lang="fr-CA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CA" sz="1200" dirty="0" smtClean="0"/>
              <a:t>1 </a:t>
            </a:r>
            <a:r>
              <a:rPr lang="fr-CA" sz="1200" dirty="0"/>
              <a:t>an de garantie sur le </a:t>
            </a:r>
            <a:r>
              <a:rPr lang="fr-CA" sz="1200" dirty="0" smtClean="0"/>
              <a:t>matériel</a:t>
            </a:r>
            <a:endParaRPr lang="fr-CA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1787692" y="3829695"/>
            <a:ext cx="43083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spc="14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PROMOTION</a:t>
            </a:r>
          </a:p>
          <a:p>
            <a:r>
              <a:rPr lang="fr-CA" sz="1400" b="1" u="sng" cap="small" dirty="0">
                <a:solidFill>
                  <a:srgbClr val="FF0000"/>
                </a:solidFill>
              </a:rPr>
              <a:t>J</a:t>
            </a:r>
            <a:r>
              <a:rPr lang="fr-CA" sz="1400" b="1" u="sng" cap="small" dirty="0" smtClean="0">
                <a:solidFill>
                  <a:srgbClr val="FF0000"/>
                </a:solidFill>
              </a:rPr>
              <a:t>usqu’au 20 décembre 2024</a:t>
            </a:r>
          </a:p>
          <a:p>
            <a:endParaRPr lang="fr-CA" sz="1200" b="1" cap="small" dirty="0" smtClean="0"/>
          </a:p>
          <a:p>
            <a:r>
              <a:rPr lang="fr-CA" sz="1200" b="1" cap="small" dirty="0" smtClean="0"/>
              <a:t>Le prix inclut: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CA" sz="1200" dirty="0"/>
              <a:t>B</a:t>
            </a:r>
            <a:r>
              <a:rPr lang="fr-CA" sz="1200" dirty="0" smtClean="0"/>
              <a:t>annière rétractable verticale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CA" sz="1200" dirty="0"/>
              <a:t>M</a:t>
            </a:r>
            <a:r>
              <a:rPr lang="fr-CA" sz="1200" dirty="0" smtClean="0"/>
              <a:t>ontage et impression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CA" sz="1200" dirty="0"/>
              <a:t>S</a:t>
            </a:r>
            <a:r>
              <a:rPr lang="fr-CA" sz="1200" dirty="0" smtClean="0"/>
              <a:t>ac de transport matelassé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CA" sz="1200" dirty="0" smtClean="0"/>
              <a:t>Livraison</a:t>
            </a:r>
          </a:p>
          <a:p>
            <a:endParaRPr lang="fr-CA" sz="1200" dirty="0"/>
          </a:p>
          <a:p>
            <a:r>
              <a:rPr lang="fr-CA" sz="1200" b="1" cap="small" dirty="0" smtClean="0"/>
              <a:t>Note</a:t>
            </a:r>
            <a:r>
              <a:rPr lang="fr-CA" sz="1200" dirty="0" smtClean="0"/>
              <a:t>: Le client fournit le visuel prêt à imprimer.</a:t>
            </a:r>
          </a:p>
        </p:txBody>
      </p:sp>
      <p:sp>
        <p:nvSpPr>
          <p:cNvPr id="8" name="Explosion 2 7"/>
          <p:cNvSpPr/>
          <p:nvPr/>
        </p:nvSpPr>
        <p:spPr>
          <a:xfrm rot="4021904">
            <a:off x="4387098" y="3367302"/>
            <a:ext cx="1354926" cy="1544878"/>
          </a:xfrm>
          <a:prstGeom prst="irregularSeal2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 rot="514739">
            <a:off x="4247931" y="3857840"/>
            <a:ext cx="1634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220</a:t>
            </a:r>
            <a:r>
              <a:rPr lang="fr-CA" sz="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 </a:t>
            </a:r>
            <a:r>
              <a:rPr lang="fr-CA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$</a:t>
            </a:r>
            <a:endParaRPr lang="fr-CA" sz="24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87692" y="6325180"/>
            <a:ext cx="9361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cap="small" dirty="0" smtClean="0">
                <a:solidFill>
                  <a:srgbClr val="0000FF"/>
                </a:solidFill>
              </a:rPr>
              <a:t>Tous nos produits offerts à Richelieu International et à ses membres affiliés sont </a:t>
            </a:r>
            <a:r>
              <a:rPr lang="fr-CA" sz="1400" b="1" cap="small" dirty="0" smtClean="0">
                <a:solidFill>
                  <a:srgbClr val="0000FF"/>
                </a:solidFill>
              </a:rPr>
              <a:t>exempts </a:t>
            </a:r>
            <a:r>
              <a:rPr lang="fr-CA" sz="1400" b="1" cap="small" dirty="0" smtClean="0">
                <a:solidFill>
                  <a:srgbClr val="0000FF"/>
                </a:solidFill>
              </a:rPr>
              <a:t>de taxes</a:t>
            </a:r>
            <a:endParaRPr lang="fr-CA" sz="1400" b="1" cap="small" dirty="0">
              <a:solidFill>
                <a:srgbClr val="0000FF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8"/>
          <a:stretch/>
        </p:blipFill>
        <p:spPr>
          <a:xfrm>
            <a:off x="9846594" y="2076450"/>
            <a:ext cx="1291240" cy="113204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8723311" y="3440575"/>
            <a:ext cx="34686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/>
              <a:t>BARRETTES D’ANCIENNETÉ </a:t>
            </a:r>
          </a:p>
          <a:p>
            <a:r>
              <a:rPr lang="fr-CA" sz="1400" b="1" dirty="0" smtClean="0"/>
              <a:t>5, 10, 15, 20 ans</a:t>
            </a:r>
          </a:p>
          <a:p>
            <a:r>
              <a:rPr lang="fr-CA" sz="1200" dirty="0" smtClean="0"/>
              <a:t>Couleurs au choix : OR ou ARGENT</a:t>
            </a:r>
            <a:endParaRPr lang="fr-CA" sz="1000" dirty="0" smtClean="0"/>
          </a:p>
          <a:p>
            <a:endParaRPr lang="fr-CA" sz="1000" dirty="0" smtClean="0"/>
          </a:p>
          <a:p>
            <a:endParaRPr lang="fr-CA" sz="1000" dirty="0" smtClean="0"/>
          </a:p>
          <a:p>
            <a:r>
              <a:rPr lang="fr-CA" sz="1200" b="1" cap="small" dirty="0" smtClean="0"/>
              <a:t>Notes: </a:t>
            </a:r>
          </a:p>
          <a:p>
            <a:pPr>
              <a:tabLst>
                <a:tab pos="182563" algn="l"/>
              </a:tabLst>
            </a:pPr>
            <a:r>
              <a:rPr lang="fr-CA" sz="1100" b="1" cap="small" dirty="0" smtClean="0"/>
              <a:t>RICHELIEU INTERNATIONAL REMET :</a:t>
            </a:r>
          </a:p>
          <a:p>
            <a:pPr marL="171450" indent="-171450">
              <a:buFont typeface="Wingdings" panose="05000000000000000000" pitchFamily="2" charset="2"/>
              <a:buChar char="ü"/>
              <a:tabLst>
                <a:tab pos="182563" algn="l"/>
              </a:tabLst>
            </a:pPr>
            <a:r>
              <a:rPr lang="fr-CA" sz="1200" dirty="0" smtClean="0"/>
              <a:t>Les boutons Membre, Président et autres </a:t>
            </a:r>
          </a:p>
          <a:p>
            <a:pPr marL="182563" indent="-182563">
              <a:buFont typeface="Wingdings" panose="05000000000000000000" pitchFamily="2" charset="2"/>
              <a:buChar char="ü"/>
              <a:tabLst>
                <a:tab pos="182563" algn="l"/>
              </a:tabLst>
            </a:pPr>
            <a:r>
              <a:rPr lang="fr-CA" sz="1200" dirty="0" smtClean="0"/>
              <a:t>Les barrettes d’ancienneté 25, 30, 35, 40,</a:t>
            </a:r>
          </a:p>
          <a:p>
            <a:pPr>
              <a:tabLst>
                <a:tab pos="182563" algn="l"/>
              </a:tabLst>
            </a:pPr>
            <a:r>
              <a:rPr lang="fr-CA" sz="1200" dirty="0"/>
              <a:t> </a:t>
            </a:r>
            <a:r>
              <a:rPr lang="fr-CA" sz="1200" dirty="0" smtClean="0"/>
              <a:t>     45, 50, 55 ans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8787066" y="4189834"/>
            <a:ext cx="2304000" cy="1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0921393" y="3955027"/>
            <a:ext cx="752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b="1" dirty="0" smtClean="0"/>
              <a:t>6,10 $</a:t>
            </a:r>
            <a:endParaRPr lang="fr-CA" sz="1400" b="1" dirty="0"/>
          </a:p>
        </p:txBody>
      </p:sp>
      <p:sp>
        <p:nvSpPr>
          <p:cNvPr id="18" name="ZoneTexte 29"/>
          <p:cNvSpPr txBox="1"/>
          <p:nvPr/>
        </p:nvSpPr>
        <p:spPr>
          <a:xfrm rot="16200000">
            <a:off x="-2888681" y="3236640"/>
            <a:ext cx="68580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900" b="1" dirty="0" smtClean="0">
                <a:solidFill>
                  <a:srgbClr val="663300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POUR COMMANDER :</a:t>
            </a:r>
            <a:r>
              <a:rPr lang="fr-CA" sz="1900" b="1" dirty="0" smtClean="0">
                <a:latin typeface="BIZ UDPGothic" panose="020B0400000000000000" pitchFamily="34" charset="-128"/>
                <a:ea typeface="BIZ UDPGothic" panose="020B0400000000000000" pitchFamily="34" charset="-128"/>
              </a:rPr>
              <a:t> </a:t>
            </a:r>
            <a:r>
              <a:rPr lang="fr-CA" sz="1900" b="1" dirty="0" smtClean="0">
                <a:latin typeface="BIZ UDPGothic" panose="020B0400000000000000" pitchFamily="34" charset="-128"/>
                <a:ea typeface="BIZ UDPGothic" panose="020B0400000000000000" pitchFamily="34" charset="-128"/>
                <a:hlinkClick r:id="rId4"/>
              </a:rPr>
              <a:t>INFO@OURSPROMOS.COM</a:t>
            </a:r>
            <a:r>
              <a:rPr lang="fr-CA" sz="1900" b="1" dirty="0" smtClean="0">
                <a:latin typeface="BIZ UDPGothic" panose="020B0400000000000000" pitchFamily="34" charset="-128"/>
                <a:ea typeface="BIZ UDPGothic" panose="020B0400000000000000" pitchFamily="34" charset="-128"/>
              </a:rPr>
              <a:t> </a:t>
            </a:r>
            <a:endParaRPr lang="fr-CA" sz="1900" b="1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16" y="129237"/>
            <a:ext cx="1080000" cy="8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92" y="4506007"/>
            <a:ext cx="2520000" cy="1515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014" y="2817207"/>
            <a:ext cx="2520000" cy="15254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0"/>
          <a:stretch/>
        </p:blipFill>
        <p:spPr>
          <a:xfrm>
            <a:off x="1787692" y="2838593"/>
            <a:ext cx="2520000" cy="153101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1" t="-225" r="18059" b="225"/>
          <a:stretch/>
        </p:blipFill>
        <p:spPr>
          <a:xfrm rot="5400000">
            <a:off x="8451498" y="3321741"/>
            <a:ext cx="2407532" cy="2988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42" y="4132423"/>
            <a:ext cx="2520000" cy="1890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787692" y="1288687"/>
            <a:ext cx="4308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/>
              <a:t>COFFRETS À STYLO</a:t>
            </a:r>
          </a:p>
          <a:p>
            <a:r>
              <a:rPr lang="fr-CA" sz="1200" dirty="0" smtClean="0"/>
              <a:t>3 essences</a:t>
            </a:r>
            <a:r>
              <a:rPr lang="fr-CA" sz="1200" dirty="0" smtClean="0"/>
              <a:t>: </a:t>
            </a:r>
            <a:r>
              <a:rPr lang="fr-CA" sz="1200" dirty="0" smtClean="0"/>
              <a:t>1. Bouleau, 2. Bambou, 3. Bois de rose</a:t>
            </a:r>
          </a:p>
          <a:p>
            <a:r>
              <a:rPr lang="fr-CA" sz="600" dirty="0"/>
              <a:t> </a:t>
            </a:r>
            <a:endParaRPr lang="fr-CA" sz="600" dirty="0" smtClean="0"/>
          </a:p>
          <a:p>
            <a:r>
              <a:rPr lang="fr-CA" sz="1200" b="1" cap="small" dirty="0" smtClean="0"/>
              <a:t>Formats:</a:t>
            </a:r>
          </a:p>
          <a:p>
            <a:r>
              <a:rPr lang="fr-CA" sz="1200" dirty="0" smtClean="0"/>
              <a:t>1 stylo</a:t>
            </a:r>
          </a:p>
          <a:p>
            <a:r>
              <a:rPr lang="fr-CA" sz="500" dirty="0" smtClean="0"/>
              <a:t> </a:t>
            </a:r>
          </a:p>
          <a:p>
            <a:r>
              <a:rPr lang="fr-CA" sz="1200" dirty="0" smtClean="0"/>
              <a:t>1 stylo, 1 pousse-mine</a:t>
            </a:r>
          </a:p>
          <a:p>
            <a:r>
              <a:rPr lang="fr-CA" sz="500" dirty="0"/>
              <a:t> </a:t>
            </a:r>
            <a:endParaRPr lang="fr-CA" sz="500" dirty="0" smtClean="0"/>
          </a:p>
          <a:p>
            <a:r>
              <a:rPr lang="fr-CA" sz="1200" dirty="0" smtClean="0"/>
              <a:t>1 stylo, 1 pousse-mine, 1 coupe papier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787692" y="2857617"/>
            <a:ext cx="536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/>
              <a:t>1.</a:t>
            </a:r>
            <a:endParaRPr lang="fr-CA" sz="1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815445" y="4508933"/>
            <a:ext cx="536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/>
              <a:t>2.</a:t>
            </a:r>
            <a:endParaRPr lang="fr-CA" sz="1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4480560" y="3977640"/>
            <a:ext cx="777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/>
              <a:t>3.</a:t>
            </a:r>
            <a:endParaRPr lang="fr-CA" sz="1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6096000" y="1286485"/>
            <a:ext cx="43083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/>
              <a:t>PLAQUETTES</a:t>
            </a:r>
          </a:p>
          <a:p>
            <a:r>
              <a:rPr lang="fr-CA" sz="1200" dirty="0" smtClean="0"/>
              <a:t>Choix de couleur: or, argent, </a:t>
            </a:r>
            <a:r>
              <a:rPr lang="fr-CA" sz="1200" dirty="0" smtClean="0"/>
              <a:t>noir</a:t>
            </a:r>
          </a:p>
          <a:p>
            <a:r>
              <a:rPr lang="fr-CA" sz="1200" dirty="0" smtClean="0"/>
              <a:t>D</a:t>
            </a:r>
            <a:r>
              <a:rPr lang="fr-CA" sz="1200" dirty="0" smtClean="0"/>
              <a:t>imensions sur commande</a:t>
            </a:r>
            <a:endParaRPr lang="fr-CA" sz="1200" dirty="0" smtClean="0"/>
          </a:p>
          <a:p>
            <a:endParaRPr lang="fr-CA" sz="1200" dirty="0"/>
          </a:p>
          <a:p>
            <a:r>
              <a:rPr lang="fr-CA" sz="1200" b="1" cap="small" dirty="0" smtClean="0"/>
              <a:t>Exclusions:</a:t>
            </a:r>
          </a:p>
          <a:p>
            <a:r>
              <a:rPr lang="fr-CA" sz="1200" dirty="0" smtClean="0"/>
              <a:t>Frais de graphisme, de montage</a:t>
            </a:r>
          </a:p>
          <a:p>
            <a:r>
              <a:rPr lang="fr-CA" sz="1200" dirty="0" smtClean="0"/>
              <a:t>et </a:t>
            </a:r>
            <a:r>
              <a:rPr lang="fr-CA" sz="1200" dirty="0" smtClean="0"/>
              <a:t>de livraison</a:t>
            </a:r>
          </a:p>
          <a:p>
            <a:r>
              <a:rPr lang="fr-CA" sz="600" dirty="0"/>
              <a:t> </a:t>
            </a:r>
            <a:endParaRPr lang="fr-CA" sz="600" dirty="0" smtClean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89" y="1283826"/>
            <a:ext cx="2520000" cy="2002525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 flipV="1">
            <a:off x="6194079" y="1971088"/>
            <a:ext cx="1800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941723" y="1767267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b="1" dirty="0" smtClean="0"/>
              <a:t>9,85$</a:t>
            </a:r>
            <a:endParaRPr lang="fr-CA" sz="1200" b="1" dirty="0"/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1892315" y="2176272"/>
            <a:ext cx="36714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484343" y="1971088"/>
            <a:ext cx="719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dirty="0" smtClean="0"/>
              <a:t>28$</a:t>
            </a:r>
            <a:endParaRPr lang="fr-CA" sz="1200" b="1" dirty="0"/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1892314" y="2468880"/>
            <a:ext cx="345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232507" y="2269122"/>
            <a:ext cx="650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200" b="1" dirty="0" smtClean="0"/>
              <a:t>35,35$</a:t>
            </a:r>
            <a:endParaRPr lang="fr-CA" sz="1200" b="1" dirty="0"/>
          </a:p>
        </p:txBody>
      </p:sp>
      <p:cxnSp>
        <p:nvCxnSpPr>
          <p:cNvPr id="26" name="Connecteur droit 25"/>
          <p:cNvCxnSpPr/>
          <p:nvPr/>
        </p:nvCxnSpPr>
        <p:spPr>
          <a:xfrm flipV="1">
            <a:off x="1892314" y="2731008"/>
            <a:ext cx="36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328862" y="2542826"/>
            <a:ext cx="534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200" b="1" dirty="0" smtClean="0"/>
              <a:t>41$</a:t>
            </a:r>
            <a:endParaRPr lang="fr-CA" sz="1200" b="1" dirty="0"/>
          </a:p>
        </p:txBody>
      </p:sp>
      <p:cxnSp>
        <p:nvCxnSpPr>
          <p:cNvPr id="28" name="Connecteur droit 27"/>
          <p:cNvCxnSpPr/>
          <p:nvPr/>
        </p:nvCxnSpPr>
        <p:spPr>
          <a:xfrm flipH="1">
            <a:off x="1586416" y="551864"/>
            <a:ext cx="10548000" cy="0"/>
          </a:xfrm>
          <a:prstGeom prst="line">
            <a:avLst/>
          </a:prstGeom>
          <a:ln w="76200">
            <a:solidFill>
              <a:srgbClr val="006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1610457" y="543875"/>
            <a:ext cx="0" cy="6372000"/>
          </a:xfrm>
          <a:prstGeom prst="line">
            <a:avLst/>
          </a:prstGeom>
          <a:ln w="76200">
            <a:solidFill>
              <a:srgbClr val="006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16" y="129237"/>
            <a:ext cx="1080000" cy="833775"/>
          </a:xfrm>
          <a:prstGeom prst="rect">
            <a:avLst/>
          </a:prstGeom>
        </p:spPr>
      </p:pic>
      <p:sp>
        <p:nvSpPr>
          <p:cNvPr id="32" name="ZoneTexte 29"/>
          <p:cNvSpPr txBox="1"/>
          <p:nvPr/>
        </p:nvSpPr>
        <p:spPr>
          <a:xfrm rot="16200000">
            <a:off x="-2888681" y="3236640"/>
            <a:ext cx="68580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900" b="1" dirty="0" smtClean="0">
                <a:solidFill>
                  <a:srgbClr val="663300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POUR COMMANDER :</a:t>
            </a:r>
            <a:r>
              <a:rPr lang="fr-CA" sz="1900" b="1" dirty="0" smtClean="0">
                <a:latin typeface="BIZ UDPGothic" panose="020B0400000000000000" pitchFamily="34" charset="-128"/>
                <a:ea typeface="BIZ UDPGothic" panose="020B0400000000000000" pitchFamily="34" charset="-128"/>
              </a:rPr>
              <a:t> </a:t>
            </a:r>
            <a:r>
              <a:rPr lang="fr-CA" sz="1900" b="1" dirty="0" smtClean="0">
                <a:latin typeface="BIZ UDPGothic" panose="020B0400000000000000" pitchFamily="34" charset="-128"/>
                <a:ea typeface="BIZ UDPGothic" panose="020B0400000000000000" pitchFamily="34" charset="-128"/>
                <a:hlinkClick r:id="rId9"/>
              </a:rPr>
              <a:t>INFO@OURSPROMOS.COM</a:t>
            </a:r>
            <a:r>
              <a:rPr lang="fr-CA" sz="1900" b="1" dirty="0" smtClean="0">
                <a:latin typeface="BIZ UDPGothic" panose="020B0400000000000000" pitchFamily="34" charset="-128"/>
                <a:ea typeface="BIZ UDPGothic" panose="020B0400000000000000" pitchFamily="34" charset="-128"/>
              </a:rPr>
              <a:t> </a:t>
            </a:r>
            <a:endParaRPr lang="fr-CA" sz="1900" b="1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6893014" y="3429000"/>
            <a:ext cx="4256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787692" y="6325180"/>
            <a:ext cx="9361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cap="small" dirty="0" smtClean="0">
                <a:solidFill>
                  <a:srgbClr val="0000FF"/>
                </a:solidFill>
              </a:rPr>
              <a:t>Tous nos produits offerts à Richelieu International et à ses membres affiliés sont </a:t>
            </a:r>
            <a:r>
              <a:rPr lang="fr-CA" sz="1400" b="1" cap="small" dirty="0" smtClean="0">
                <a:solidFill>
                  <a:srgbClr val="0000FF"/>
                </a:solidFill>
              </a:rPr>
              <a:t>exempts </a:t>
            </a:r>
            <a:r>
              <a:rPr lang="fr-CA" sz="1400" b="1" cap="small" dirty="0" smtClean="0">
                <a:solidFill>
                  <a:srgbClr val="0000FF"/>
                </a:solidFill>
              </a:rPr>
              <a:t>de taxes</a:t>
            </a:r>
            <a:endParaRPr lang="fr-CA" sz="1400" b="1" cap="small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80" y="2150254"/>
            <a:ext cx="1809945" cy="11232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6" t="32360" r="28384" b="29453"/>
          <a:stretch/>
        </p:blipFill>
        <p:spPr>
          <a:xfrm>
            <a:off x="4043971" y="2150254"/>
            <a:ext cx="1764000" cy="1122681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782612" y="1287302"/>
            <a:ext cx="4308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/>
              <a:t>ÉCUSSONS</a:t>
            </a:r>
          </a:p>
          <a:p>
            <a:r>
              <a:rPr lang="fr-CA" sz="1200" dirty="0" smtClean="0"/>
              <a:t>Brodés </a:t>
            </a:r>
            <a:r>
              <a:rPr lang="fr-CA" sz="1200" dirty="0" smtClean="0"/>
              <a:t>au fil</a:t>
            </a:r>
          </a:p>
          <a:p>
            <a:r>
              <a:rPr lang="fr-CA" sz="600" dirty="0" smtClean="0"/>
              <a:t> </a:t>
            </a:r>
            <a:endParaRPr lang="fr-CA" sz="600" dirty="0"/>
          </a:p>
          <a:p>
            <a:r>
              <a:rPr lang="fr-CA" sz="1200" dirty="0" smtClean="0"/>
              <a:t>Imprimés</a:t>
            </a:r>
            <a:endParaRPr lang="fr-CA" sz="1200" dirty="0" smtClean="0"/>
          </a:p>
          <a:p>
            <a:endParaRPr lang="fr-CA" sz="1200" dirty="0"/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1882155" y="1774952"/>
            <a:ext cx="34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210023" y="1569768"/>
            <a:ext cx="719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200" b="1" dirty="0" smtClean="0"/>
              <a:t>10,35$</a:t>
            </a:r>
            <a:endParaRPr lang="fr-CA" sz="1200" b="1" dirty="0"/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1877075" y="2036711"/>
            <a:ext cx="356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367503" y="1831527"/>
            <a:ext cx="555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200" b="1" dirty="0" smtClean="0"/>
              <a:t>8,95$</a:t>
            </a:r>
            <a:endParaRPr lang="fr-CA" sz="1200" b="1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61"/>
          <a:stretch/>
        </p:blipFill>
        <p:spPr>
          <a:xfrm rot="5400000">
            <a:off x="6621559" y="1578077"/>
            <a:ext cx="4823380" cy="4239000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1787692" y="3785063"/>
            <a:ext cx="43083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/>
              <a:t>PORTE-NOMS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CA" sz="1200" dirty="0" smtClean="0"/>
              <a:t>Plaquette en aluminium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CA" sz="1200" dirty="0" smtClean="0"/>
              <a:t>Impression par sublimation au couleurs du Richelieu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CA" sz="1200" dirty="0" smtClean="0"/>
              <a:t>Dimensions: 2,75 po large x 1,5 po haut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CA" sz="1200" dirty="0" smtClean="0"/>
              <a:t>Coins arrondis</a:t>
            </a:r>
          </a:p>
          <a:p>
            <a:r>
              <a:rPr lang="fr-CA" sz="600" dirty="0" smtClean="0"/>
              <a:t> </a:t>
            </a:r>
            <a:endParaRPr lang="fr-CA" sz="600" dirty="0"/>
          </a:p>
          <a:p>
            <a:r>
              <a:rPr lang="fr-CA" sz="1200" b="1" cap="small" dirty="0" smtClean="0"/>
              <a:t>Inclusion</a:t>
            </a:r>
            <a:r>
              <a:rPr lang="fr-CA" sz="1200" dirty="0" smtClean="0"/>
              <a:t>: Aimant double</a:t>
            </a:r>
          </a:p>
          <a:p>
            <a:r>
              <a:rPr lang="fr-CA" sz="800" dirty="0" smtClean="0"/>
              <a:t> </a:t>
            </a:r>
            <a:endParaRPr lang="fr-CA" sz="800" dirty="0"/>
          </a:p>
          <a:p>
            <a:r>
              <a:rPr lang="fr-CA" sz="1200" b="1" cap="small" dirty="0" smtClean="0"/>
              <a:t>Exclusions</a:t>
            </a:r>
            <a:r>
              <a:rPr lang="fr-CA" sz="1200" dirty="0" smtClean="0"/>
              <a:t>:</a:t>
            </a:r>
          </a:p>
          <a:p>
            <a:r>
              <a:rPr lang="fr-CA" sz="1200" dirty="0" smtClean="0"/>
              <a:t>Frais de graphisme, de montage et de livraison</a:t>
            </a:r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1853732" y="3561660"/>
            <a:ext cx="396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1875086" y="5111230"/>
            <a:ext cx="34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5202954" y="4906046"/>
            <a:ext cx="719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200" b="1" dirty="0" smtClean="0"/>
              <a:t>10,75$</a:t>
            </a:r>
            <a:endParaRPr lang="fr-CA" sz="1200" b="1" dirty="0"/>
          </a:p>
        </p:txBody>
      </p:sp>
      <p:cxnSp>
        <p:nvCxnSpPr>
          <p:cNvPr id="36" name="Connecteur droit 35"/>
          <p:cNvCxnSpPr/>
          <p:nvPr/>
        </p:nvCxnSpPr>
        <p:spPr>
          <a:xfrm flipH="1">
            <a:off x="1586416" y="551864"/>
            <a:ext cx="10548000" cy="0"/>
          </a:xfrm>
          <a:prstGeom prst="line">
            <a:avLst/>
          </a:prstGeom>
          <a:ln w="76200">
            <a:solidFill>
              <a:srgbClr val="006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1610457" y="543875"/>
            <a:ext cx="0" cy="6372000"/>
          </a:xfrm>
          <a:prstGeom prst="line">
            <a:avLst/>
          </a:prstGeom>
          <a:ln w="76200">
            <a:solidFill>
              <a:srgbClr val="006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16" y="129237"/>
            <a:ext cx="1080000" cy="833775"/>
          </a:xfrm>
          <a:prstGeom prst="rect">
            <a:avLst/>
          </a:prstGeom>
        </p:spPr>
      </p:pic>
      <p:sp>
        <p:nvSpPr>
          <p:cNvPr id="26" name="ZoneTexte 29"/>
          <p:cNvSpPr txBox="1"/>
          <p:nvPr/>
        </p:nvSpPr>
        <p:spPr>
          <a:xfrm rot="16200000">
            <a:off x="-2888681" y="3236640"/>
            <a:ext cx="68580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900" b="1" dirty="0" smtClean="0">
                <a:solidFill>
                  <a:srgbClr val="663300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POUR COMMANDER :</a:t>
            </a:r>
            <a:r>
              <a:rPr lang="fr-CA" sz="1900" b="1" dirty="0" smtClean="0">
                <a:latin typeface="BIZ UDPGothic" panose="020B0400000000000000" pitchFamily="34" charset="-128"/>
                <a:ea typeface="BIZ UDPGothic" panose="020B0400000000000000" pitchFamily="34" charset="-128"/>
              </a:rPr>
              <a:t> </a:t>
            </a:r>
            <a:r>
              <a:rPr lang="fr-CA" sz="1900" b="1" dirty="0" smtClean="0">
                <a:latin typeface="BIZ UDPGothic" panose="020B0400000000000000" pitchFamily="34" charset="-128"/>
                <a:ea typeface="BIZ UDPGothic" panose="020B0400000000000000" pitchFamily="34" charset="-128"/>
                <a:hlinkClick r:id="rId6"/>
              </a:rPr>
              <a:t>INFO@OURSPROMOS.COM</a:t>
            </a:r>
            <a:r>
              <a:rPr lang="fr-CA" sz="1900" b="1" dirty="0" smtClean="0">
                <a:latin typeface="BIZ UDPGothic" panose="020B0400000000000000" pitchFamily="34" charset="-128"/>
                <a:ea typeface="BIZ UDPGothic" panose="020B0400000000000000" pitchFamily="34" charset="-128"/>
              </a:rPr>
              <a:t> </a:t>
            </a:r>
            <a:endParaRPr lang="fr-CA" sz="1900" b="1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787692" y="6325180"/>
            <a:ext cx="9361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cap="small" dirty="0" smtClean="0">
                <a:solidFill>
                  <a:srgbClr val="0000FF"/>
                </a:solidFill>
              </a:rPr>
              <a:t>Tous nos produits offerts à Richelieu International et à ses membres affiliés sont </a:t>
            </a:r>
            <a:r>
              <a:rPr lang="fr-CA" sz="1400" b="1" cap="small" dirty="0" smtClean="0">
                <a:solidFill>
                  <a:srgbClr val="0000FF"/>
                </a:solidFill>
              </a:rPr>
              <a:t>exempts </a:t>
            </a:r>
            <a:r>
              <a:rPr lang="fr-CA" sz="1400" b="1" cap="small" dirty="0" smtClean="0">
                <a:solidFill>
                  <a:srgbClr val="0000FF"/>
                </a:solidFill>
              </a:rPr>
              <a:t>de taxes</a:t>
            </a:r>
            <a:endParaRPr lang="fr-CA" sz="1400" b="1" cap="small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" t="6056" r="5620" b="3122"/>
          <a:stretch/>
        </p:blipFill>
        <p:spPr>
          <a:xfrm>
            <a:off x="6396815" y="1280160"/>
            <a:ext cx="4752000" cy="350431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87692" y="1279649"/>
            <a:ext cx="43083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/>
              <a:t>PLAQUE PRÉSIDENT SORTANT</a:t>
            </a:r>
          </a:p>
          <a:p>
            <a:r>
              <a:rPr lang="fr-CA" sz="600" b="1" dirty="0"/>
              <a:t> </a:t>
            </a:r>
            <a:r>
              <a:rPr lang="fr-CA" sz="500" b="1" dirty="0" smtClean="0"/>
              <a:t> </a:t>
            </a:r>
          </a:p>
          <a:p>
            <a:r>
              <a:rPr lang="fr-CA" sz="1200" b="1" cap="small" dirty="0" smtClean="0"/>
              <a:t>Inclusions</a:t>
            </a:r>
            <a:endParaRPr lang="fr-CA" sz="1200" b="1" cap="small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CA" sz="1200" dirty="0" smtClean="0"/>
              <a:t>Plaque de bois couleur noyer (12x9 po)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CA" sz="1200" dirty="0" smtClean="0"/>
              <a:t>Plaquette fini laiton (6x4 po)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CA" sz="1200" dirty="0" smtClean="0"/>
              <a:t>Maillet en noyer 10 po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CA" sz="1200" dirty="0" smtClean="0"/>
              <a:t>Attache couleur laiton (maillet)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CA" sz="1200" dirty="0" smtClean="0"/>
              <a:t>Bandeau couleur laiton (maillet)</a:t>
            </a:r>
          </a:p>
          <a:p>
            <a:r>
              <a:rPr lang="fr-CA" sz="600" dirty="0"/>
              <a:t> </a:t>
            </a:r>
            <a:r>
              <a:rPr lang="fr-CA" sz="800" dirty="0" smtClean="0"/>
              <a:t> </a:t>
            </a:r>
          </a:p>
          <a:p>
            <a:r>
              <a:rPr lang="fr-CA" sz="1200" b="1" cap="small" dirty="0" smtClean="0"/>
              <a:t>Exclusions</a:t>
            </a:r>
            <a:endParaRPr lang="fr-CA" sz="1200" b="1" cap="small" dirty="0" smtClean="0"/>
          </a:p>
          <a:p>
            <a:r>
              <a:rPr lang="fr-CA" sz="1200" dirty="0" smtClean="0"/>
              <a:t>Frais de graphisme, de montage et de livraison</a:t>
            </a:r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1887260" y="2797627"/>
            <a:ext cx="30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758722" y="2592183"/>
            <a:ext cx="71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200" b="1" dirty="0" smtClean="0"/>
              <a:t>99,50$</a:t>
            </a:r>
            <a:endParaRPr lang="fr-CA" sz="12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863021" y="4894265"/>
            <a:ext cx="347092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/>
              <a:t>PLAQUES HOMMAGE</a:t>
            </a:r>
          </a:p>
          <a:p>
            <a:r>
              <a:rPr lang="fr-CA" sz="1200" dirty="0" smtClean="0"/>
              <a:t>Choix de couleur: noyer, bambou, bleu, vert, 2 tons</a:t>
            </a:r>
          </a:p>
          <a:p>
            <a:r>
              <a:rPr lang="fr-CA" sz="1200" dirty="0" smtClean="0"/>
              <a:t>Choix de dimensions: 12x9 po, 9x7 po, 7x5 po</a:t>
            </a:r>
          </a:p>
          <a:p>
            <a:r>
              <a:rPr lang="fr-CA" sz="1200" dirty="0" smtClean="0"/>
              <a:t>Avec plaquette fini laiton: dimensions </a:t>
            </a:r>
            <a:r>
              <a:rPr lang="fr-CA" sz="1200" dirty="0" smtClean="0"/>
              <a:t>variées</a:t>
            </a:r>
          </a:p>
          <a:p>
            <a:r>
              <a:rPr lang="fr-CA" sz="600" dirty="0"/>
              <a:t> </a:t>
            </a:r>
            <a:endParaRPr lang="fr-CA" sz="600" dirty="0"/>
          </a:p>
          <a:p>
            <a:r>
              <a:rPr lang="fr-CA" sz="1200" b="1" cap="small" dirty="0" smtClean="0"/>
              <a:t>Exclusions:</a:t>
            </a:r>
            <a:endParaRPr lang="fr-CA" sz="1200" b="1" cap="small" dirty="0" smtClean="0"/>
          </a:p>
          <a:p>
            <a:r>
              <a:rPr lang="fr-CA" sz="1200" dirty="0" smtClean="0"/>
              <a:t>Frais de graphisme, de montage et de livraison</a:t>
            </a:r>
          </a:p>
          <a:p>
            <a:r>
              <a:rPr lang="fr-CA" sz="600" dirty="0"/>
              <a:t> </a:t>
            </a:r>
            <a:endParaRPr lang="fr-CA" sz="600" dirty="0" smtClean="0"/>
          </a:p>
        </p:txBody>
      </p:sp>
      <p:cxnSp>
        <p:nvCxnSpPr>
          <p:cNvPr id="22" name="Connecteur droit 21"/>
          <p:cNvCxnSpPr/>
          <p:nvPr/>
        </p:nvCxnSpPr>
        <p:spPr>
          <a:xfrm flipH="1">
            <a:off x="1610457" y="543875"/>
            <a:ext cx="0" cy="6372000"/>
          </a:xfrm>
          <a:prstGeom prst="line">
            <a:avLst/>
          </a:prstGeom>
          <a:ln w="76200">
            <a:solidFill>
              <a:srgbClr val="006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4903">
            <a:off x="960957" y="3624774"/>
            <a:ext cx="3348000" cy="2604000"/>
          </a:xfrm>
          <a:prstGeom prst="rect">
            <a:avLst/>
          </a:prstGeom>
        </p:spPr>
      </p:pic>
      <p:cxnSp>
        <p:nvCxnSpPr>
          <p:cNvPr id="21" name="Connecteur droit 20"/>
          <p:cNvCxnSpPr/>
          <p:nvPr/>
        </p:nvCxnSpPr>
        <p:spPr>
          <a:xfrm flipH="1">
            <a:off x="1586416" y="551864"/>
            <a:ext cx="10548000" cy="0"/>
          </a:xfrm>
          <a:prstGeom prst="line">
            <a:avLst/>
          </a:prstGeom>
          <a:ln w="76200">
            <a:solidFill>
              <a:srgbClr val="006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16" y="129237"/>
            <a:ext cx="1080000" cy="8337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ZoneTexte 29"/>
          <p:cNvSpPr txBox="1"/>
          <p:nvPr/>
        </p:nvSpPr>
        <p:spPr>
          <a:xfrm rot="16200000">
            <a:off x="-2888681" y="3236640"/>
            <a:ext cx="68580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900" b="1" dirty="0" smtClean="0">
                <a:solidFill>
                  <a:srgbClr val="663300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POUR COMMANDER :</a:t>
            </a:r>
            <a:r>
              <a:rPr lang="fr-CA" sz="1900" b="1" dirty="0" smtClean="0">
                <a:latin typeface="BIZ UDPGothic" panose="020B0400000000000000" pitchFamily="34" charset="-128"/>
                <a:ea typeface="BIZ UDPGothic" panose="020B0400000000000000" pitchFamily="34" charset="-128"/>
              </a:rPr>
              <a:t> </a:t>
            </a:r>
            <a:r>
              <a:rPr lang="fr-CA" sz="1900" b="1" dirty="0" smtClean="0">
                <a:latin typeface="BIZ UDPGothic" panose="020B0400000000000000" pitchFamily="34" charset="-128"/>
                <a:ea typeface="BIZ UDPGothic" panose="020B0400000000000000" pitchFamily="34" charset="-128"/>
                <a:hlinkClick r:id="rId5"/>
              </a:rPr>
              <a:t>INFO@OURSPROMOS.COM</a:t>
            </a:r>
            <a:r>
              <a:rPr lang="fr-CA" sz="1900" b="1" dirty="0" smtClean="0">
                <a:latin typeface="BIZ UDPGothic" panose="020B0400000000000000" pitchFamily="34" charset="-128"/>
                <a:ea typeface="BIZ UDPGothic" panose="020B0400000000000000" pitchFamily="34" charset="-128"/>
              </a:rPr>
              <a:t> </a:t>
            </a:r>
            <a:endParaRPr lang="fr-CA" sz="1900" b="1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t="5400" r="3285" b="5486"/>
          <a:stretch/>
        </p:blipFill>
        <p:spPr>
          <a:xfrm>
            <a:off x="3786723" y="3588978"/>
            <a:ext cx="2844000" cy="2139066"/>
          </a:xfrm>
          <a:prstGeom prst="rect">
            <a:avLst/>
          </a:prstGeom>
        </p:spPr>
      </p:pic>
      <p:cxnSp>
        <p:nvCxnSpPr>
          <p:cNvPr id="23" name="Connecteur droit 22"/>
          <p:cNvCxnSpPr/>
          <p:nvPr/>
        </p:nvCxnSpPr>
        <p:spPr>
          <a:xfrm flipV="1">
            <a:off x="1874052" y="3280197"/>
            <a:ext cx="4522763" cy="21356"/>
          </a:xfrm>
          <a:prstGeom prst="line">
            <a:avLst/>
          </a:prstGeom>
          <a:ln w="38100">
            <a:solidFill>
              <a:srgbClr val="006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avec flèche vers la droite 6"/>
          <p:cNvSpPr/>
          <p:nvPr/>
        </p:nvSpPr>
        <p:spPr>
          <a:xfrm>
            <a:off x="5647124" y="1292352"/>
            <a:ext cx="400616" cy="1783588"/>
          </a:xfrm>
          <a:prstGeom prst="rightArrowCallout">
            <a:avLst>
              <a:gd name="adj1" fmla="val 50000"/>
              <a:gd name="adj2" fmla="val 19262"/>
              <a:gd name="adj3" fmla="val 63525"/>
              <a:gd name="adj4" fmla="val 64977"/>
            </a:avLst>
          </a:prstGeom>
          <a:noFill/>
          <a:ln>
            <a:solidFill>
              <a:srgbClr val="006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rgbClr val="006FA6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787692" y="6325180"/>
            <a:ext cx="9361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cap="small" dirty="0" smtClean="0">
                <a:solidFill>
                  <a:srgbClr val="0000FF"/>
                </a:solidFill>
              </a:rPr>
              <a:t>Tous nos produits offerts à Richelieu International et à ses membres affiliés sont </a:t>
            </a:r>
            <a:r>
              <a:rPr lang="fr-CA" sz="1400" b="1" cap="small" dirty="0" smtClean="0">
                <a:solidFill>
                  <a:srgbClr val="0000FF"/>
                </a:solidFill>
              </a:rPr>
              <a:t>exempts </a:t>
            </a:r>
            <a:r>
              <a:rPr lang="fr-CA" sz="1400" b="1" cap="small" dirty="0" smtClean="0">
                <a:solidFill>
                  <a:srgbClr val="0000FF"/>
                </a:solidFill>
              </a:rPr>
              <a:t>de taxes</a:t>
            </a:r>
            <a:endParaRPr lang="fr-CA" sz="1400" b="1" cap="small" dirty="0">
              <a:solidFill>
                <a:srgbClr val="0000FF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26691" r="30815" b="6544"/>
          <a:stretch/>
        </p:blipFill>
        <p:spPr>
          <a:xfrm rot="5857430">
            <a:off x="5987233" y="4353922"/>
            <a:ext cx="2160000" cy="167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487</Words>
  <Application>Microsoft Office PowerPoint</Application>
  <PresentationFormat>Grand écran</PresentationFormat>
  <Paragraphs>108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5" baseType="lpstr">
      <vt:lpstr>BIZ UDPGothic</vt:lpstr>
      <vt:lpstr>Arial</vt:lpstr>
      <vt:lpstr>Bodoni MT Black</vt:lpstr>
      <vt:lpstr>Broadway</vt:lpstr>
      <vt:lpstr>Calibri</vt:lpstr>
      <vt:lpstr>Calibri Light</vt:lpstr>
      <vt:lpstr>Cambria</vt:lpstr>
      <vt:lpstr>Impregnable Personal Use Only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Compte Microsoft</dc:creator>
  <cp:lastModifiedBy>Compte Microsoft</cp:lastModifiedBy>
  <cp:revision>34</cp:revision>
  <dcterms:created xsi:type="dcterms:W3CDTF">2024-11-08T18:06:21Z</dcterms:created>
  <dcterms:modified xsi:type="dcterms:W3CDTF">2024-11-11T20:25:17Z</dcterms:modified>
</cp:coreProperties>
</file>