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80" r:id="rId5"/>
    <p:sldId id="281" r:id="rId6"/>
    <p:sldId id="285" r:id="rId7"/>
    <p:sldId id="266" r:id="rId8"/>
    <p:sldId id="282" r:id="rId9"/>
    <p:sldId id="286" r:id="rId10"/>
    <p:sldId id="307" r:id="rId11"/>
    <p:sldId id="287" r:id="rId12"/>
    <p:sldId id="283" r:id="rId13"/>
    <p:sldId id="289" r:id="rId14"/>
    <p:sldId id="284" r:id="rId15"/>
    <p:sldId id="288" r:id="rId16"/>
    <p:sldId id="291" r:id="rId17"/>
    <p:sldId id="290" r:id="rId18"/>
    <p:sldId id="293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292" r:id="rId28"/>
    <p:sldId id="304" r:id="rId29"/>
    <p:sldId id="305" r:id="rId30"/>
    <p:sldId id="306" r:id="rId31"/>
    <p:sldId id="29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pos="4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AA7F33-12FC-A36A-4311-BBF8784C3C81}" name="Alexandra  Belarbi" initials="AB" userId="S::direction@richelieu.org::0c3b442c-4591-48c4-9d55-401e54c274c7" providerId="AD"/>
  <p188:author id="{47F20D93-2B4F-C4EC-BB75-7D586B096DE3}" name="Eugénie Mailhot-Sanche" initials="EMS" userId="S::eugenie@agencerezo.com::27b31fe3-8abd-4c0d-9d9a-09752e63cec8" providerId="AD"/>
  <p188:author id="{D37B73B2-968B-1B57-7248-7B3465DD1AFC}" name="Communications Richelieu International" initials="" userId="S::communications@richelieu.org::27dc59a0-e3c6-4fd6-9631-c69c8f65d3be" providerId="AD"/>
  <p188:author id="{7A2B68D9-F7C5-ABA0-F008-6EEA287B8A45}" name="Audrey Malette" initials="AM" userId="S::audrey@agencerezo.com::461b2f82-3c49-4079-94c3-6cdae1789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0"/>
    <a:srgbClr val="006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>
        <p:guide orient="horz" pos="4201"/>
        <p:guide pos="211"/>
        <p:guide pos="7446"/>
        <p:guide orient="horz" pos="210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28F69-E496-6E1C-3D45-3D2824EE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EE587B-3E2F-68B3-6E4C-508D411E1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CFBCE-AA80-7860-D7C3-8D84377D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8653B-7AD4-B3BC-CA68-3A28846D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50804-E50D-6488-859A-5D33C23A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05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67D9F-E7C9-43A0-354F-468704FA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650C3-1DA9-719E-3BA3-B8037FD13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C35FF-1C7B-60C3-7604-F254E70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E0A7F-5B14-6FFA-6DE3-21EC43EE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F1E596-7C75-B7A5-EE68-5A10B55C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25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D10D2E-0D25-EEF4-68B5-BEBB2D8D3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07E15-1DFD-FB24-FFC0-AE4C9B25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4277E-05F8-E24F-81A7-63F862F3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FCC31-988A-0977-23B0-04FFE3DC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271CC-8807-BB07-9DF0-8D56A39B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63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5CA7A-2DC1-F373-57AF-DBC083D3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207B9-03A2-4525-BBE4-3B66BEB3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932B1-31F8-1410-95FE-DD2DEA99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1BCF6-5365-945D-7F35-F72EF72E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5AA64-C344-291A-C154-3EC32ADA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4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27BCF-5283-CA75-C2A6-D2B58513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C3732B-DC50-8F25-824A-A02FE0B0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D6859-BE04-FFBD-CFDF-A244235D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B9329-D664-F5C6-AA81-D2B8FD75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41248-17CD-134B-DA90-340B5D72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754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889B4-DC66-F2B7-A17E-7C06BD82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A64C32-7785-B787-4DCD-897F092C2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F3B2F7-135D-F7B9-9842-60EA82172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B0178B-E4E4-0569-19FE-6F07F8CE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7546D8-9D36-BC11-856C-2CF6AA3B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9ED893-1062-FB34-680E-64887DE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77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52455-60EA-C1BA-B17D-72D3318B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34EE01-D562-DA13-A4A8-0A98DE0F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2B14F-DBB6-6B1B-0D3D-922C46EB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9B7AB-090F-8CAD-1DE3-0071A6520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822038-77ED-9455-63B9-EE9D7C5B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193EB2-0879-63DF-C314-C064A1D8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659984-9B55-E929-CF1D-17A01E29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25E6FA-4A14-BE2E-C11B-1117F05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317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2291-2D39-CB64-882D-386F3574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16F481-B92D-FA7D-4FE2-E53A5368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031CB4-39DC-F9E4-4405-D7AD74C3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09D436-0A4E-84E2-7FDC-585720DA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236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B3689E-98C7-D5C7-E127-1403C0BB1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492111-651E-A01D-170A-4082CB8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54ADF-904F-3CA2-BCB2-22613CB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650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8D610-A8E9-9870-B856-D93C5AAA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D2726F-EA5F-B45B-B6B7-63349450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82F1A-B2BA-ED45-B830-4661ABCF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E7A826-71BC-4571-3A56-AA96896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2132C7-2A55-81EE-10A3-B511C509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70D9C6-35FA-B6D1-0B00-91C8C5F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7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BB89C-A885-BAB4-85A5-6E5AFF15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6EFD3A-6509-83DD-88BE-410719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755C38-E7AB-3AC8-F4B4-A57F08CC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FEA311-C73F-14CA-8AD8-7D9F5E64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004AF7-E2E0-9905-3599-20B02D1D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D42F8E-822F-EA16-4D8E-4C28A642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4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80C415-5348-FF3A-8E04-7C5A54ED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100619-3835-AEFA-149A-1ADE8CC3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F65F85-62C6-8721-F12F-BF8B397E1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B948-A6F2-40F5-853C-F38816CCA388}" type="datetimeFigureOut">
              <a:rPr lang="fr-CA" smtClean="0"/>
              <a:t>2026-05-18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157DD7-2980-1EDE-3699-D445461C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8A06A-BDB0-5804-30C3-6C789023A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D36-DD32-4CD2-BBDE-AC525BEA08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77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71FCA9-FB96-FDDD-49C5-57C6A9A16B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2EA18E6C-489A-10E1-2737-953CDE74F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57" y="265244"/>
            <a:ext cx="5077885" cy="629755"/>
          </a:xfrm>
          <a:noFill/>
        </p:spPr>
        <p:txBody>
          <a:bodyPr anchor="ctr" anchorCtr="0">
            <a:normAutofit/>
          </a:bodyPr>
          <a:lstStyle/>
          <a:p>
            <a:r>
              <a:rPr lang="fr-CA" sz="1600" dirty="0">
                <a:solidFill>
                  <a:srgbClr val="00A7E0"/>
                </a:solidFill>
                <a:latin typeface="Nexa Light"/>
                <a:cs typeface="Arial"/>
              </a:rPr>
              <a:t>Samedi 16 mai 2026</a:t>
            </a:r>
            <a:endParaRPr lang="fr-CA" sz="18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2C654A2-5E20-D1E2-0B51-1225B81E52D0}"/>
              </a:ext>
            </a:extLst>
          </p:cNvPr>
          <p:cNvGrpSpPr/>
          <p:nvPr/>
        </p:nvGrpSpPr>
        <p:grpSpPr>
          <a:xfrm>
            <a:off x="1239172" y="1508048"/>
            <a:ext cx="9713657" cy="3655291"/>
            <a:chOff x="1453126" y="1514764"/>
            <a:chExt cx="8050736" cy="3029526"/>
          </a:xfrm>
        </p:grpSpPr>
        <p:sp>
          <p:nvSpPr>
            <p:cNvPr id="3" name="Titre 1">
              <a:extLst>
                <a:ext uri="{FF2B5EF4-FFF2-40B4-BE49-F238E27FC236}">
                  <a16:creationId xmlns:a16="http://schemas.microsoft.com/office/drawing/2014/main" id="{40C9C7F6-AABF-70FA-4E47-69BBD91EA7B5}"/>
                </a:ext>
              </a:extLst>
            </p:cNvPr>
            <p:cNvSpPr txBox="1">
              <a:spLocks/>
            </p:cNvSpPr>
            <p:nvPr/>
          </p:nvSpPr>
          <p:spPr>
            <a:xfrm>
              <a:off x="4433456" y="1898982"/>
              <a:ext cx="5070406" cy="226108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BIENVENUE</a:t>
              </a:r>
              <a:b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</a:br>
              <a:r>
                <a:rPr lang="fr-CA" sz="5400" b="1" cap="all" dirty="0">
                  <a:solidFill>
                    <a:srgbClr val="006394"/>
                  </a:solidFill>
                  <a:latin typeface="Nexa Bold" panose="02000000000000000000" pitchFamily="50" charset="0"/>
                  <a:cs typeface="Arial"/>
                </a:rPr>
                <a:t>au gala reconnaissance</a:t>
              </a:r>
              <a:endParaRPr lang="fr-CA" sz="4400" cap="all" dirty="0">
                <a:solidFill>
                  <a:srgbClr val="006394"/>
                </a:solidFill>
                <a:latin typeface="Nexa Bold" panose="02000000000000000000" pitchFamily="50" charset="0"/>
              </a:endParaRP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9625BDD-5392-CD4C-4075-5B2B4134A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126" y="1514764"/>
              <a:ext cx="2404466" cy="302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65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574FE-237D-A31A-E699-A3DA44BD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381845-80AE-AC85-D6B3-4F7C94B637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B3137F5-A9D8-7EE5-5B55-B48DD16665EB}"/>
              </a:ext>
            </a:extLst>
          </p:cNvPr>
          <p:cNvSpPr txBox="1">
            <a:spLocks/>
          </p:cNvSpPr>
          <p:nvPr/>
        </p:nvSpPr>
        <p:spPr>
          <a:xfrm>
            <a:off x="1489452" y="1720507"/>
            <a:ext cx="9213096" cy="3051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L’honorable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 err="1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keith</a:t>
            </a: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 </a:t>
            </a:r>
            <a:r>
              <a:rPr lang="fr-CA" sz="6600" b="1" cap="all" dirty="0" err="1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chiasson</a:t>
            </a:r>
            <a:endParaRPr lang="fr-CA" sz="6600" b="1" cap="all" dirty="0">
              <a:solidFill>
                <a:srgbClr val="006394"/>
              </a:solidFill>
              <a:latin typeface="Nexa Bold" panose="02000000000000000000" pitchFamily="50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FR" sz="23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Ministre des Affaires autochtones et Député de la circonscription de Tracadie</a:t>
            </a:r>
            <a:endParaRPr lang="fr-CA" sz="2300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5D9A-477F-87B4-2987-E6E2F164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75208C0-FC14-F78B-FC92-C6FD1990F4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1A49E6-6D2A-9390-F81D-744D0F91D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 de la municipalité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10029-CE54-A534-FD9C-7874BC6F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2BD8CC-8D24-9340-1E63-A026071D2B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58C334-13B9-7653-F903-0D5F4EA0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1969175"/>
            <a:ext cx="10169235" cy="285585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Remise des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médailles de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la présidence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4C2C0-EBF3-9EBF-3A06-74E133891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13DCEC-E4DF-D439-2883-2DA3B5C88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4EBAD2-A877-0F93-F7B1-F62D86E2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Reconnaissance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des années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48396-9F3D-488A-6A68-95105D39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440BA7-F5CA-F82C-6DE7-2720785929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E2148FB-8FC3-CC11-A750-181196338C29}"/>
              </a:ext>
            </a:extLst>
          </p:cNvPr>
          <p:cNvSpPr txBox="1">
            <a:spLocks/>
          </p:cNvSpPr>
          <p:nvPr/>
        </p:nvSpPr>
        <p:spPr>
          <a:xfrm>
            <a:off x="1011383" y="2543227"/>
            <a:ext cx="10169235" cy="177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Bon appétit!</a:t>
            </a:r>
            <a:b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2</a:t>
            </a:r>
            <a:r>
              <a:rPr lang="fr-CA" sz="2800" b="1" cap="all" baseline="300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e</a:t>
            </a: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 service</a:t>
            </a:r>
            <a:endParaRPr lang="fr-CA" sz="8000" cap="all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CF0CB-46C9-13E6-815E-96A0943FA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A5A489-D49E-3492-9DB8-FCFC137B9B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C3739E-2E17-A1C8-D338-8BD57E3E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Désignations honorifiques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9BF3-A57A-ED4C-4BD9-98E674C2C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DA4A62-2928-5195-0913-DCC656871B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FAA888-8B83-D87B-9BB0-02DCA09C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543227"/>
            <a:ext cx="10169235" cy="177154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Bon appétit!</a:t>
            </a:r>
            <a:b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3</a:t>
            </a:r>
            <a:r>
              <a:rPr lang="fr-CA" sz="2800" b="1" cap="all" baseline="300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e</a:t>
            </a: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 service</a:t>
            </a:r>
            <a:endParaRPr lang="fr-CA" sz="8000" cap="all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2E1E7-4E60-E033-30BA-3A048EC07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7A6711-E0D2-6D86-11B8-F8F7C7BC91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A6F7C3-9414-6551-5EA9-CA133E42F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Prix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reconnaissance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46071-DEF5-CA85-5C77-216654197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AE1867-7726-F91F-4F58-CDC8CD5BD0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55E6FC4-5EA0-B623-7A50-C652707FEF96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Recrue de l’année</a:t>
            </a:r>
            <a:endParaRPr lang="fr-CA" sz="3200" cap="all" dirty="0">
              <a:solidFill>
                <a:srgbClr val="006394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E42CFA-2B1A-B8A6-27F9-572D59CDB2BE}"/>
              </a:ext>
            </a:extLst>
          </p:cNvPr>
          <p:cNvSpPr txBox="1"/>
          <p:nvPr/>
        </p:nvSpPr>
        <p:spPr>
          <a:xfrm>
            <a:off x="660904" y="1565854"/>
            <a:ext cx="10717572" cy="208127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solidFill>
                  <a:srgbClr val="006394"/>
                </a:solidFill>
                <a:latin typeface="Nexa Light"/>
                <a:cs typeface="Arial"/>
              </a:rPr>
              <a:t>Cette catégorie souligne l’implication d’</a:t>
            </a:r>
            <a:r>
              <a:rPr lang="fr-FR" sz="2200" dirty="0" err="1">
                <a:solidFill>
                  <a:srgbClr val="006394"/>
                </a:solidFill>
                <a:latin typeface="Nexa Light"/>
                <a:cs typeface="Arial"/>
              </a:rPr>
              <a:t>un·e</a:t>
            </a:r>
            <a:r>
              <a:rPr lang="fr-FR" sz="2200" dirty="0">
                <a:solidFill>
                  <a:srgbClr val="006394"/>
                </a:solidFill>
                <a:latin typeface="Nexa Light"/>
                <a:cs typeface="Arial"/>
              </a:rPr>
              <a:t> bénévole au sein d’un Club Richelieu membre du Richelieu International, et ce, depuis moins de 3 ans. Ce ou cette membre se distingue par son leadership, sa contribution générale à sa communauté et son apport à la croissance du mouvement Richelieu. </a:t>
            </a:r>
            <a:endParaRPr lang="fr-CA" sz="2200" dirty="0">
              <a:solidFill>
                <a:srgbClr val="006394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B46B3-9E5F-00C1-9E94-E7AEA442C408}"/>
              </a:ext>
            </a:extLst>
          </p:cNvPr>
          <p:cNvSpPr txBox="1"/>
          <p:nvPr/>
        </p:nvSpPr>
        <p:spPr>
          <a:xfrm>
            <a:off x="636607" y="4025519"/>
            <a:ext cx="10717572" cy="181203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cap="all" dirty="0">
                <a:solidFill>
                  <a:srgbClr val="00A7E0"/>
                </a:solidFill>
                <a:latin typeface="Nexa Bold" panose="02000000000000000000" pitchFamily="50" charset="0"/>
                <a:cs typeface="Arial"/>
              </a:rPr>
              <a:t>Les finalistes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Annie-Claude Granger, Club Richelieu St-Jean (QC)</a:t>
            </a:r>
            <a:br>
              <a:rPr lang="fr-CA" dirty="0">
                <a:solidFill>
                  <a:srgbClr val="00A7E0"/>
                </a:solidFill>
                <a:latin typeface="Nexa Light"/>
                <a:ea typeface="Calibri" panose="020F0502020204030204"/>
                <a:cs typeface="Calibri" panose="020F0502020204030204"/>
              </a:rPr>
            </a:br>
            <a:r>
              <a:rPr lang="fr-CA" dirty="0">
                <a:solidFill>
                  <a:srgbClr val="00A7E0"/>
                </a:solidFill>
                <a:latin typeface="Nexa Light"/>
                <a:ea typeface="Calibri" panose="020F0502020204030204"/>
                <a:cs typeface="Calibri" panose="020F0502020204030204"/>
              </a:rPr>
              <a:t>Francois Liboiron, Club Richelieu Repentigny​</a:t>
            </a:r>
          </a:p>
          <a:p>
            <a:pPr algn="ctr">
              <a:lnSpc>
                <a:spcPct val="150000"/>
              </a:lnSpc>
            </a:pPr>
            <a:r>
              <a:rPr lang="fr-CA" dirty="0">
                <a:solidFill>
                  <a:srgbClr val="00A7E0"/>
                </a:solidFill>
                <a:latin typeface="Nexa Light"/>
                <a:ea typeface="Calibri" panose="020F0502020204030204"/>
                <a:cs typeface="Calibri" panose="020F0502020204030204"/>
              </a:rPr>
              <a:t>Jean Boudreau, Club Richelieu Bathurst</a:t>
            </a:r>
            <a:endParaRPr lang="fr-FR" dirty="0">
              <a:solidFill>
                <a:srgbClr val="00A7E0"/>
              </a:solidFill>
              <a:latin typeface="Nexa Light"/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1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58AAE-4CE7-9441-BB5F-CF30370B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666210-9A97-C4AA-F4DB-F61730CF6E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3ADC4FB-EE3E-3E50-95E7-7EAE75FDE239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Recrue de l’année</a:t>
            </a:r>
          </a:p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Gagnante : </a:t>
            </a:r>
            <a:r>
              <a:rPr lang="fr-CA" sz="3200" cap="all" dirty="0">
                <a:solidFill>
                  <a:srgbClr val="00A7E0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Annie-Claude Granger</a:t>
            </a:r>
            <a:endParaRPr lang="fr-CA" sz="3200" cap="all" dirty="0">
              <a:solidFill>
                <a:srgbClr val="00A7E0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6F81BD-6F44-E9D9-6F03-C04AE4EFF63A}"/>
              </a:ext>
            </a:extLst>
          </p:cNvPr>
          <p:cNvSpPr txBox="1"/>
          <p:nvPr/>
        </p:nvSpPr>
        <p:spPr>
          <a:xfrm>
            <a:off x="3712448" y="1850065"/>
            <a:ext cx="7281617" cy="412074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✨ Une leader qui fait la différence​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Relance un club menacé de dissolution​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Mobilise et rassemble les membres​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Insuffle une nouvelle énergie​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S’engage auprès des clientèles vulnérables​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💡 Projets marquants​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Don de livres pour des personnes défavorisées​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Balançoire adaptée – projet de 30 000 $​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🌍 Ambassadrice inspirante du mouvement Richelieu</a:t>
            </a:r>
            <a:endParaRPr lang="fr-CA" sz="1600" dirty="0">
              <a:solidFill>
                <a:srgbClr val="006394"/>
              </a:solidFill>
              <a:latin typeface="Nexa Bold" panose="02000000000000000000" pitchFamily="50" charset="0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E3C080-D9F1-27AB-98BC-400D54994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90" b="33209"/>
          <a:stretch>
            <a:fillRect/>
          </a:stretch>
        </p:blipFill>
        <p:spPr>
          <a:xfrm>
            <a:off x="731838" y="1967023"/>
            <a:ext cx="2571750" cy="27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1EE1-7C16-D08A-BCE3-DD92705FA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20F063-9615-B27C-97C3-375BFC7905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E98A8F4-C910-D550-304B-C983418DA0AC}"/>
              </a:ext>
            </a:extLst>
          </p:cNvPr>
          <p:cNvSpPr txBox="1">
            <a:spLocks/>
          </p:cNvSpPr>
          <p:nvPr/>
        </p:nvSpPr>
        <p:spPr>
          <a:xfrm>
            <a:off x="1489452" y="2593907"/>
            <a:ext cx="9213096" cy="1487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CA" sz="120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 de bienvenue</a:t>
            </a:r>
            <a:endParaRPr lang="fr-CA" sz="4200" b="1" dirty="0">
              <a:solidFill>
                <a:srgbClr val="006394"/>
              </a:solidFill>
              <a:latin typeface="Nexa Light" panose="02000000000000000000" pitchFamily="50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CA" sz="42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Alexandra Belarbi Pacciarella, directrice générale</a:t>
            </a:r>
            <a:endParaRPr lang="fr-CA" sz="3800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E515A-448F-9C9E-68A9-27092B1E2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299CDB2-E2A0-2E95-D836-2539FE412D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E813045-A297-DED3-EE7D-97C8632979B9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bénévole de l’année</a:t>
            </a:r>
            <a:endParaRPr lang="fr-CA" sz="3200" cap="all" dirty="0">
              <a:solidFill>
                <a:srgbClr val="006394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5306EA-87FD-15D4-8DD0-C78ADF9F7C74}"/>
              </a:ext>
            </a:extLst>
          </p:cNvPr>
          <p:cNvSpPr txBox="1"/>
          <p:nvPr/>
        </p:nvSpPr>
        <p:spPr>
          <a:xfrm>
            <a:off x="660904" y="1565854"/>
            <a:ext cx="10717572" cy="208127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solidFill>
                  <a:srgbClr val="006394"/>
                </a:solidFill>
                <a:latin typeface="Nexa Light"/>
                <a:cs typeface="Arial"/>
              </a:rPr>
              <a:t>Cette catégorie souligne l’implication d’</a:t>
            </a:r>
            <a:r>
              <a:rPr lang="fr-FR" sz="2200" dirty="0" err="1">
                <a:solidFill>
                  <a:srgbClr val="006394"/>
                </a:solidFill>
                <a:latin typeface="Nexa Light"/>
                <a:cs typeface="Arial"/>
              </a:rPr>
              <a:t>un·e</a:t>
            </a:r>
            <a:r>
              <a:rPr lang="fr-FR" sz="2200" dirty="0">
                <a:solidFill>
                  <a:srgbClr val="006394"/>
                </a:solidFill>
                <a:latin typeface="Nexa Light"/>
                <a:cs typeface="Arial"/>
              </a:rPr>
              <a:t> bénévole au sein d’un Club Richelieu membre du Richelieu International. Ce ou cette membre se distingue par son leadership, sa contribution générale à sa communauté et son apport à la croissance du mouvement Richelieu.</a:t>
            </a:r>
            <a:endParaRPr lang="fr-CA" sz="2200" dirty="0">
              <a:solidFill>
                <a:srgbClr val="006394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EEB2BD-2B29-84E8-C54A-C6239FA3BCA5}"/>
              </a:ext>
            </a:extLst>
          </p:cNvPr>
          <p:cNvSpPr txBox="1"/>
          <p:nvPr/>
        </p:nvSpPr>
        <p:spPr>
          <a:xfrm>
            <a:off x="636607" y="4025519"/>
            <a:ext cx="10717572" cy="180998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cap="all" dirty="0">
                <a:solidFill>
                  <a:srgbClr val="00A7E0"/>
                </a:solidFill>
                <a:latin typeface="Nexa Bold" panose="02000000000000000000" pitchFamily="50" charset="0"/>
                <a:cs typeface="Arial"/>
              </a:rPr>
              <a:t>Les finalistes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Daniel Duguay, Club Richelieu Tracadie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Micheline Fortin, Club Richelieu Montréal​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Robert Landry, Club Richelieu Caraquet​</a:t>
            </a:r>
          </a:p>
        </p:txBody>
      </p:sp>
    </p:spTree>
    <p:extLst>
      <p:ext uri="{BB962C8B-B14F-4D97-AF65-F5344CB8AC3E}">
        <p14:creationId xmlns:p14="http://schemas.microsoft.com/office/powerpoint/2010/main" val="35095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1545-19E6-5DB5-9C9A-86EB8A9C7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1C712E-65D0-F50E-3CA0-6B9C3ECF41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77D5538-994B-8656-B76F-12DAB115A82C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bénévole de l’année</a:t>
            </a:r>
          </a:p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Gagnant : </a:t>
            </a:r>
            <a:r>
              <a:rPr lang="fr-CA" sz="3200" cap="all" dirty="0">
                <a:solidFill>
                  <a:srgbClr val="00A7E0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Daniel Duguay</a:t>
            </a:r>
            <a:endParaRPr lang="fr-CA" sz="3200" cap="all" dirty="0">
              <a:solidFill>
                <a:srgbClr val="00A7E0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D4A324-F836-F16A-AC8B-BE489348146B}"/>
              </a:ext>
            </a:extLst>
          </p:cNvPr>
          <p:cNvSpPr txBox="1"/>
          <p:nvPr/>
        </p:nvSpPr>
        <p:spPr>
          <a:xfrm>
            <a:off x="3712449" y="1850065"/>
            <a:ext cx="4255496" cy="426655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✨ Un pilier du mouvement Richelieu​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de 13 ans d’implication active​</a:t>
            </a:r>
            <a:b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</a:b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Président, vice-président, secrétaire et président sortant​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Leader respecté et mobilisateur​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S’engage auprès des clientèles vulnérables​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🤝 </a:t>
            </a: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Engagement communautaire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Soutien actif à la jeunesse (Camp Jeunesse Richelieu)​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Implication dans plusieurs causes locales​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Présence constante dans les projets philanthropiques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611DBC-6699-6F8E-839C-83AE5586D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9" y="1967024"/>
            <a:ext cx="2541314" cy="27113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73EE8D-1575-A304-B929-7DE3125E82FF}"/>
              </a:ext>
            </a:extLst>
          </p:cNvPr>
          <p:cNvSpPr txBox="1"/>
          <p:nvPr/>
        </p:nvSpPr>
        <p:spPr>
          <a:xfrm>
            <a:off x="7911959" y="1850065"/>
            <a:ext cx="3993901" cy="264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💡 Réalisations marquantes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Instigateur du Congrès Richelieu International 2026​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+ 40 000 $ en commandites mobilisées​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Organisation de levées de fonds majeures (journée spaghetti – 17 000 $)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🌍 Un ambassadeur du mouvement Richelieu</a:t>
            </a:r>
            <a:endParaRPr lang="fr-CA" sz="1400" dirty="0">
              <a:solidFill>
                <a:srgbClr val="006394"/>
              </a:solidFill>
              <a:latin typeface="Nexa Bold" panose="02000000000000000000" pitchFamily="50" charset="0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9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DD420-4E1A-9081-F398-8A53EFAD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81A920-CC51-B089-0D67-C57DDB9813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1E75061-AA58-C125-6141-10598F98EA00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Club performant</a:t>
            </a:r>
            <a:endParaRPr lang="fr-CA" sz="3200" cap="all" dirty="0">
              <a:solidFill>
                <a:srgbClr val="006394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EA032D-E935-17F7-D1C5-228889184BC1}"/>
              </a:ext>
            </a:extLst>
          </p:cNvPr>
          <p:cNvSpPr txBox="1"/>
          <p:nvPr/>
        </p:nvSpPr>
        <p:spPr>
          <a:xfrm>
            <a:off x="660904" y="1565854"/>
            <a:ext cx="10717572" cy="208127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solidFill>
                  <a:srgbClr val="006394"/>
                </a:solidFill>
                <a:latin typeface="Nexa Light"/>
                <a:cs typeface="Arial"/>
              </a:rPr>
              <a:t>Ce prix est attribué à un Club Richelieu qui a su se démarquer par la variété et l’originalité de ses activités, par sa bonne gestion, par une amélioration marquée de son nombre de membres ainsi que par l’impact qu’il a au sein de sa communauté.​</a:t>
            </a:r>
            <a:endParaRPr lang="fr-CA" sz="2200" dirty="0">
              <a:solidFill>
                <a:srgbClr val="006394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A5A88E-AD21-8588-03F0-AF13EEBA56C0}"/>
              </a:ext>
            </a:extLst>
          </p:cNvPr>
          <p:cNvSpPr txBox="1"/>
          <p:nvPr/>
        </p:nvSpPr>
        <p:spPr>
          <a:xfrm>
            <a:off x="636607" y="4025519"/>
            <a:ext cx="10717572" cy="1809983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cap="all" dirty="0">
                <a:solidFill>
                  <a:srgbClr val="00A7E0"/>
                </a:solidFill>
                <a:latin typeface="Nexa Bold" panose="02000000000000000000" pitchFamily="50" charset="0"/>
                <a:cs typeface="Arial"/>
              </a:rPr>
              <a:t>Les finalistes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Club Richelieu Caraquet​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Club Richelieu Saint-Bruno​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A7E0"/>
                </a:solidFill>
                <a:latin typeface="Nexa Light"/>
                <a:ea typeface="Calibri" panose="020F0502020204030204"/>
                <a:cs typeface="Arial"/>
              </a:rPr>
              <a:t>Club Richelieu Tracadie​​</a:t>
            </a:r>
          </a:p>
        </p:txBody>
      </p:sp>
    </p:spTree>
    <p:extLst>
      <p:ext uri="{BB962C8B-B14F-4D97-AF65-F5344CB8AC3E}">
        <p14:creationId xmlns:p14="http://schemas.microsoft.com/office/powerpoint/2010/main" val="32933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E74C-CC54-33DE-7A49-780CE120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800FFB-1A5C-3B20-76FF-E5CB898468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C56D5FD-2904-5AC7-F0FA-7A1C85A71196}"/>
              </a:ext>
            </a:extLst>
          </p:cNvPr>
          <p:cNvSpPr txBox="1">
            <a:spLocks/>
          </p:cNvSpPr>
          <p:nvPr/>
        </p:nvSpPr>
        <p:spPr>
          <a:xfrm>
            <a:off x="636607" y="778342"/>
            <a:ext cx="7945418" cy="92663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Club performant</a:t>
            </a:r>
          </a:p>
          <a:p>
            <a:pPr algn="l"/>
            <a:r>
              <a:rPr lang="fr-CA" sz="3200" cap="all" dirty="0">
                <a:solidFill>
                  <a:srgbClr val="006394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Gagnant : </a:t>
            </a:r>
            <a:r>
              <a:rPr lang="fr-CA" sz="3200" cap="all" dirty="0">
                <a:solidFill>
                  <a:srgbClr val="00A7E0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club richelieu </a:t>
            </a:r>
            <a:r>
              <a:rPr lang="fr-CA" sz="3200" cap="all" dirty="0" err="1">
                <a:solidFill>
                  <a:srgbClr val="00A7E0"/>
                </a:solidFill>
                <a:latin typeface="Nexa Bold" panose="02000000000000000000" pitchFamily="50" charset="0"/>
                <a:ea typeface="MS Gothic" panose="020B0609070205080204" pitchFamily="49" charset="-128"/>
                <a:cs typeface="Arial"/>
              </a:rPr>
              <a:t>tracadie</a:t>
            </a:r>
            <a:endParaRPr lang="fr-CA" sz="3200" cap="all" dirty="0">
              <a:solidFill>
                <a:srgbClr val="00A7E0"/>
              </a:solidFill>
              <a:latin typeface="Nexa Bold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F5B94E-D040-E756-D03A-F7A11C6B0859}"/>
              </a:ext>
            </a:extLst>
          </p:cNvPr>
          <p:cNvSpPr txBox="1"/>
          <p:nvPr/>
        </p:nvSpPr>
        <p:spPr>
          <a:xfrm>
            <a:off x="636607" y="1850065"/>
            <a:ext cx="4255496" cy="2973891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✨  Impact majeur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55 ans d’engagement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3 M$ remis à la jeunesse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Club dynamique et reconnu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💰 </a:t>
            </a: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Performance financière​</a:t>
            </a:r>
            <a:endParaRPr lang="fr-FR" sz="14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~125 000 $ / an en revenus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Activités clés : Bingo, </a:t>
            </a:r>
            <a:r>
              <a:rPr lang="fr-FR" sz="1400" dirty="0" err="1">
                <a:solidFill>
                  <a:srgbClr val="006394"/>
                </a:solidFill>
                <a:latin typeface="Nexa Light"/>
                <a:cs typeface="Arial"/>
              </a:rPr>
              <a:t>Radiothon</a:t>
            </a: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, Spaghetti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Financement stable et structuré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120D19-AAE4-070F-459B-0BCBA2EFB962}"/>
              </a:ext>
            </a:extLst>
          </p:cNvPr>
          <p:cNvSpPr txBox="1"/>
          <p:nvPr/>
        </p:nvSpPr>
        <p:spPr>
          <a:xfrm>
            <a:off x="6047208" y="1850065"/>
            <a:ext cx="5224171" cy="361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💡 Réalisations marquantes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Camp Jeunesse Richelieu (400 jeunes / été)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Bingo Richelieu (~200 K$/an – 6 clubs)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Record Guinness (croustade 498 kg)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Arborétum – Espace vert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Hôte du Congrès RI 2026 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6394"/>
              </a:solidFill>
              <a:latin typeface="Nexa Ligh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🌍 </a:t>
            </a:r>
            <a:r>
              <a:rPr lang="fr-FR" sz="14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Engagement &amp; rayonnement​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Forte implication communautaire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Promotion active du français ​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006394"/>
                </a:solidFill>
                <a:latin typeface="Nexa Light"/>
                <a:cs typeface="Arial"/>
              </a:rPr>
              <a:t>Présence solide sur le terrain ​</a:t>
            </a:r>
          </a:p>
        </p:txBody>
      </p:sp>
    </p:spTree>
    <p:extLst>
      <p:ext uri="{BB962C8B-B14F-4D97-AF65-F5344CB8AC3E}">
        <p14:creationId xmlns:p14="http://schemas.microsoft.com/office/powerpoint/2010/main" val="2136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F3C4-450D-B95E-B074-3429F279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A6B9B1-06A7-F4FA-50DE-0051AE1C9F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D8E6A3-F524-B504-A1FB-A45C84AA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05" y="475807"/>
            <a:ext cx="3937591" cy="59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63FC-B761-9338-061B-1FCF483F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649F70-0E75-C6C3-7F9C-4E5AC3439C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9D2DBDB-FEA1-D186-BACD-66058F57692F}"/>
              </a:ext>
            </a:extLst>
          </p:cNvPr>
          <p:cNvSpPr txBox="1">
            <a:spLocks/>
          </p:cNvSpPr>
          <p:nvPr/>
        </p:nvSpPr>
        <p:spPr>
          <a:xfrm>
            <a:off x="1489452" y="2092612"/>
            <a:ext cx="9213096" cy="241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Annonce du prochain congrès</a:t>
            </a:r>
            <a:endParaRPr lang="fr-CA" sz="4200" b="1" dirty="0">
              <a:solidFill>
                <a:srgbClr val="006394"/>
              </a:solidFill>
              <a:latin typeface="Nexa Light" panose="02000000000000000000" pitchFamily="50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CA" sz="23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2028 : on se retrouve à Sudbury, Ontario!</a:t>
            </a:r>
            <a:endParaRPr lang="fr-CA" sz="2300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CF9DE-2BF4-2963-F9E1-09CDA0B4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37C95A2-1C79-1AD0-5CBB-EEBE1CF35B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9CD701-311B-E4B8-4C2F-CE2EFC3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254945"/>
            <a:ext cx="10169235" cy="21851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Mots de remerciements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F0A4-4DC3-19C7-9174-23E9AAC7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892D54-9A87-DD68-421F-9489B78AA0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A34221-799C-EBE4-2EA6-1CA5C8300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653142"/>
            <a:ext cx="10169235" cy="12210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La galère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DE7691-4236-7461-BBDB-9D3289CA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6388"/>
          <a:stretch>
            <a:fillRect/>
          </a:stretch>
        </p:blipFill>
        <p:spPr>
          <a:xfrm>
            <a:off x="2810555" y="1874183"/>
            <a:ext cx="6570890" cy="37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30521-28E1-B81D-2318-ED57EE88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DCE6AD-4F6F-B23D-C7AE-9382854A1D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223E3D-941D-C322-8D94-D684C1546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1950731"/>
            <a:ext cx="10169235" cy="290055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Annonce de la personne gagnante moitié-moitié</a:t>
            </a:r>
            <a:endParaRPr lang="fr-CA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7030-CC78-C112-5AB7-0C98AADA0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113456-06B0-594A-B518-468AF49D00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57B1AA-57CB-7815-289B-0483CDE3D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2301600"/>
            <a:ext cx="10169235" cy="2185157"/>
          </a:xfrm>
        </p:spPr>
        <p:txBody>
          <a:bodyPr>
            <a:normAutofit fontScale="90000"/>
          </a:bodyPr>
          <a:lstStyle/>
          <a:p>
            <a:r>
              <a:rPr lang="fr-CA" sz="7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 du président</a:t>
            </a:r>
            <a:br>
              <a:rPr lang="fr-CA" sz="7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7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du club hôte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26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R/Félicien Arsenault</a:t>
            </a:r>
            <a:endParaRPr lang="fr-CA" sz="26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EFC4F91-FE8A-2447-E3E0-A9CFB872D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1382" y="752716"/>
            <a:ext cx="10169235" cy="218515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Merci à notre commanditaire officiel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B31756-2CA0-5072-9343-090EA6A28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262" y="2937873"/>
            <a:ext cx="6093473" cy="26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B135-4A1D-AF62-473C-54CBC4B0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A7A723-9EAB-7329-382C-B5302B2A3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13188-8D1E-FDC4-C84C-CFCDC0EA5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939328"/>
            <a:ext cx="10169235" cy="218515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Merci à notre commanditaire</a:t>
            </a:r>
            <a:b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36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présentation artistique</a:t>
            </a:r>
            <a:endParaRPr lang="fr-CA" sz="5400" cap="all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FC9002-9D02-FDCC-3AF9-B3874F0A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015" y="3364631"/>
            <a:ext cx="4479971" cy="23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C8F2-A1BA-1F4F-7D1D-0ED57349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4888CC5-0C99-E45B-5355-FBA858EF6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04CEDE2-6519-E929-BE69-D20C0648CFC6}"/>
              </a:ext>
            </a:extLst>
          </p:cNvPr>
          <p:cNvSpPr txBox="1">
            <a:spLocks/>
          </p:cNvSpPr>
          <p:nvPr/>
        </p:nvSpPr>
        <p:spPr>
          <a:xfrm>
            <a:off x="990432" y="1511557"/>
            <a:ext cx="10211136" cy="3685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 du président Fondation Richelieu-International</a:t>
            </a:r>
            <a:endParaRPr lang="fr-CA" sz="20300" b="1" dirty="0">
              <a:solidFill>
                <a:srgbClr val="006394"/>
              </a:solidFill>
              <a:latin typeface="Nexa Light" panose="02000000000000000000" pitchFamily="50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CA" sz="71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R/Jean-Claude Lavoie</a:t>
            </a:r>
            <a:endParaRPr lang="fr-CA" sz="7100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65944-2385-C75D-1647-BD1277B8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C3EA46-1980-59CA-B3DE-2F5E660793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78C44E1-86CE-3C7A-459C-A2F6B07DB815}"/>
              </a:ext>
            </a:extLst>
          </p:cNvPr>
          <p:cNvSpPr txBox="1">
            <a:spLocks/>
          </p:cNvSpPr>
          <p:nvPr/>
        </p:nvSpPr>
        <p:spPr>
          <a:xfrm>
            <a:off x="990432" y="1511557"/>
            <a:ext cx="10211136" cy="3685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Mot du président </a:t>
            </a:r>
            <a:r>
              <a:rPr lang="fr-FR" sz="20300" b="1" cap="all" dirty="0" err="1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RichelieU</a:t>
            </a:r>
            <a:r>
              <a:rPr lang="fr-FR" sz="2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 International</a:t>
            </a:r>
            <a:endParaRPr lang="fr-CA" sz="20300" b="1" dirty="0">
              <a:solidFill>
                <a:srgbClr val="006394"/>
              </a:solidFill>
              <a:latin typeface="Nexa Light" panose="02000000000000000000" pitchFamily="50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r-CA" sz="7100" b="1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R/Théo Saulnier</a:t>
            </a:r>
            <a:endParaRPr lang="fr-CA" sz="7100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2A8EB-EA09-1E97-FC0F-6F89B7044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4475ED-20D3-AAE2-B780-0F36CB4FF5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37B1BF5-B93A-1810-FEF5-D174D2C2E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3" y="886407"/>
            <a:ext cx="10169235" cy="12583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CA" sz="66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Chant richelieu</a:t>
            </a:r>
            <a:endParaRPr lang="fr-CA" sz="5400" cap="all" dirty="0">
              <a:solidFill>
                <a:srgbClr val="006394"/>
              </a:solidFill>
              <a:latin typeface="Nexa Bold" panose="02000000000000000000" pitchFamily="50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05560C3-8C02-67E4-F441-47A6293492F9}"/>
              </a:ext>
            </a:extLst>
          </p:cNvPr>
          <p:cNvSpPr txBox="1">
            <a:spLocks/>
          </p:cNvSpPr>
          <p:nvPr/>
        </p:nvSpPr>
        <p:spPr>
          <a:xfrm>
            <a:off x="3557057" y="265244"/>
            <a:ext cx="5077885" cy="62975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00A7E0"/>
                </a:solidFill>
                <a:latin typeface="Nexa Light"/>
                <a:cs typeface="Arial"/>
              </a:rPr>
              <a:t>Adopté par le Richelieu International</a:t>
            </a:r>
          </a:p>
          <a:p>
            <a:r>
              <a:rPr lang="fr-FR" sz="1400" dirty="0">
                <a:solidFill>
                  <a:srgbClr val="00A7E0"/>
                </a:solidFill>
                <a:latin typeface="Nexa Light"/>
                <a:cs typeface="Arial"/>
              </a:rPr>
              <a:t>Musique : R/ Raymond Boyle, Ottawa</a:t>
            </a:r>
            <a:endParaRPr lang="fr-CA" sz="1600" dirty="0">
              <a:solidFill>
                <a:srgbClr val="00A7E0"/>
              </a:solidFill>
              <a:latin typeface="Nexa Light" panose="02000000000000000000" pitchFamily="50" charset="0"/>
              <a:ea typeface="MS Gothic" panose="020B0609070205080204" pitchFamily="49" charset="-12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8816F2-BA71-DACC-D70C-F9D6888CBF60}"/>
              </a:ext>
            </a:extLst>
          </p:cNvPr>
          <p:cNvSpPr txBox="1"/>
          <p:nvPr/>
        </p:nvSpPr>
        <p:spPr>
          <a:xfrm>
            <a:off x="660904" y="2550915"/>
            <a:ext cx="4265659" cy="195047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(Refrain)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Francophones du monde pour faire le bien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Unissons-nous avec entrain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Aidons les enfants qu’ils soient heureux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/>
                <a:cs typeface="Arial"/>
              </a:rPr>
              <a:t>Et chantons le Richelieu</a:t>
            </a:r>
            <a:endParaRPr lang="fr-CA" sz="1600" dirty="0">
              <a:solidFill>
                <a:srgbClr val="006394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95EBAB-7B2D-EC4C-6129-8CFFB4643980}"/>
              </a:ext>
            </a:extLst>
          </p:cNvPr>
          <p:cNvSpPr txBox="1"/>
          <p:nvPr/>
        </p:nvSpPr>
        <p:spPr>
          <a:xfrm>
            <a:off x="6095999" y="2550915"/>
            <a:ext cx="4265659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(Couplet)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Nous venons avec gaieté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Rencontrer de vrais amis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Travailler pour les petits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Chercher Paix, Fraternité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Travailler pour les petits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Chercher Paix, Fraternité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6394"/>
              </a:solidFill>
              <a:latin typeface="Nexa Light" panose="02000000000000000000" pitchFamily="50" charset="0"/>
              <a:ea typeface="Calibri" panose="020F0502020204030204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6394"/>
                </a:solidFill>
                <a:latin typeface="Nexa Bold" panose="02000000000000000000" pitchFamily="50" charset="0"/>
                <a:ea typeface="Calibri" panose="020F0502020204030204"/>
                <a:cs typeface="Arial"/>
              </a:rPr>
              <a:t>(Refrain)</a:t>
            </a:r>
            <a:endParaRPr lang="fr-CA" sz="1600" dirty="0">
              <a:solidFill>
                <a:srgbClr val="006394"/>
              </a:solidFill>
              <a:latin typeface="Nexa Bold" panose="02000000000000000000" pitchFamily="50" charset="0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39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18D52-D6A1-4E05-F9CE-AE267F64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11B6F6-A155-CCDC-A300-6B00D8F656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6E45455-D706-80AC-AB18-A4664CED9609}"/>
              </a:ext>
            </a:extLst>
          </p:cNvPr>
          <p:cNvSpPr txBox="1">
            <a:spLocks/>
          </p:cNvSpPr>
          <p:nvPr/>
        </p:nvSpPr>
        <p:spPr>
          <a:xfrm>
            <a:off x="1011383" y="2543227"/>
            <a:ext cx="10169235" cy="177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  <a:t>Bon appétit!</a:t>
            </a:r>
            <a:br>
              <a:rPr lang="fr-CA" sz="10300" b="1" cap="all" dirty="0">
                <a:solidFill>
                  <a:srgbClr val="006394"/>
                </a:solidFill>
                <a:latin typeface="Nexa Bold" panose="02000000000000000000" pitchFamily="50" charset="0"/>
                <a:cs typeface="Arial"/>
              </a:rPr>
            </a:b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1</a:t>
            </a:r>
            <a:r>
              <a:rPr lang="fr-CA" sz="2800" b="1" cap="all" baseline="30000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er</a:t>
            </a:r>
            <a:r>
              <a:rPr lang="fr-CA" sz="2800" b="1" cap="all" dirty="0">
                <a:solidFill>
                  <a:srgbClr val="006394"/>
                </a:solidFill>
                <a:latin typeface="Nexa Light" panose="02000000000000000000" pitchFamily="50" charset="0"/>
                <a:cs typeface="Arial"/>
              </a:rPr>
              <a:t> service</a:t>
            </a:r>
            <a:endParaRPr lang="fr-CA" sz="8000" cap="all" dirty="0">
              <a:solidFill>
                <a:srgbClr val="006394"/>
              </a:solidFill>
              <a:latin typeface="Nexa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AA63A897ECE4985CAE42F11249BE0" ma:contentTypeVersion="13" ma:contentTypeDescription="Crée un document." ma:contentTypeScope="" ma:versionID="ac008d2c7d3b2242ab2da20447384ab1">
  <xsd:schema xmlns:xsd="http://www.w3.org/2001/XMLSchema" xmlns:xs="http://www.w3.org/2001/XMLSchema" xmlns:p="http://schemas.microsoft.com/office/2006/metadata/properties" xmlns:ns2="e27b349e-fa12-4762-a1cc-19b97d8d636a" xmlns:ns3="a9932de2-c428-4129-bd59-b36746d1e86a" targetNamespace="http://schemas.microsoft.com/office/2006/metadata/properties" ma:root="true" ma:fieldsID="d28c9bfac9274a299c7207890aceebe4" ns2:_="" ns3:_="">
    <xsd:import namespace="e27b349e-fa12-4762-a1cc-19b97d8d636a"/>
    <xsd:import namespace="a9932de2-c428-4129-bd59-b36746d1e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b349e-fa12-4762-a1cc-19b97d8d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edb16c3-00c8-45a6-9193-f11d111e7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de2-c428-4129-bd59-b36746d1e86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cf79d0-c672-452b-a75b-7cc466b3f5cd}" ma:internalName="TaxCatchAll" ma:showField="CatchAllData" ma:web="a9932de2-c428-4129-bd59-b36746d1e8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932de2-c428-4129-bd59-b36746d1e86a" xsi:nil="true"/>
    <lcf76f155ced4ddcb4097134ff3c332f xmlns="e27b349e-fa12-4762-a1cc-19b97d8d6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76B70F-EA37-4B78-995D-F46C5D56A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A57E9-1793-436E-A03C-980AEDB62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b349e-fa12-4762-a1cc-19b97d8d636a"/>
    <ds:schemaRef ds:uri="a9932de2-c428-4129-bd59-b36746d1e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EEE7D-20FC-400D-B62F-060C3EEDCA39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4e4d52f5-2743-44ab-bed0-1de5e12bb505"/>
    <ds:schemaRef ds:uri="e29c414e-bf67-4bbd-91f5-a2882d11c230"/>
    <ds:schemaRef ds:uri="http://schemas.openxmlformats.org/package/2006/metadata/core-properties"/>
    <ds:schemaRef ds:uri="http://www.w3.org/XML/1998/namespace"/>
    <ds:schemaRef ds:uri="http://purl.org/dc/dcmitype/"/>
    <ds:schemaRef ds:uri="a9932de2-c428-4129-bd59-b36746d1e86a"/>
    <ds:schemaRef ds:uri="e27b349e-fa12-4762-a1cc-19b97d8d63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8216</TotalTime>
  <Words>706</Words>
  <Application>Microsoft Office PowerPoint</Application>
  <PresentationFormat>Grand écran</PresentationFormat>
  <Paragraphs>112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Nexa Bold</vt:lpstr>
      <vt:lpstr>Nexa Light</vt:lpstr>
      <vt:lpstr>Thème Office</vt:lpstr>
      <vt:lpstr>Samedi 16 mai 2026</vt:lpstr>
      <vt:lpstr>Présentation PowerPoint</vt:lpstr>
      <vt:lpstr>Mot du président du club hôte R/Félicien Arsenault</vt:lpstr>
      <vt:lpstr>Merci à notre commanditaire officiel</vt:lpstr>
      <vt:lpstr>Merci à notre commanditaire présentation artistique</vt:lpstr>
      <vt:lpstr>Présentation PowerPoint</vt:lpstr>
      <vt:lpstr>Présentation PowerPoint</vt:lpstr>
      <vt:lpstr>Chant richelieu</vt:lpstr>
      <vt:lpstr>Présentation PowerPoint</vt:lpstr>
      <vt:lpstr>Présentation PowerPoint</vt:lpstr>
      <vt:lpstr>Mot de la municipalité</vt:lpstr>
      <vt:lpstr>Remise des médailles de la présidence</vt:lpstr>
      <vt:lpstr>Reconnaissance des années</vt:lpstr>
      <vt:lpstr>Présentation PowerPoint</vt:lpstr>
      <vt:lpstr>Désignations honorifiques</vt:lpstr>
      <vt:lpstr>Bon appétit! 3e service</vt:lpstr>
      <vt:lpstr>Prix reconnaissance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Mots de remerciements</vt:lpstr>
      <vt:lpstr>La galère</vt:lpstr>
      <vt:lpstr>Annonce de la personne gagnante moitié-moitié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Eugénie Mailhot-Sanche</dc:creator>
  <cp:lastModifiedBy>alexandrabelarbi@gmail.com</cp:lastModifiedBy>
  <cp:revision>489</cp:revision>
  <dcterms:created xsi:type="dcterms:W3CDTF">2023-05-18T21:37:43Z</dcterms:created>
  <dcterms:modified xsi:type="dcterms:W3CDTF">2026-05-18T13:38:45Z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0x0101005B0AA63A897ECE4985CAE42F11249BE0</vt:lpwstr>
  </property>
  <property fmtid="{D5CDD505-2E9C-101B-9397-08002B2CF9AE}" pid="3" name="MediaServiceImageTags">
    <vt:lpwstr/>
  </property>
  <property fmtid="{D5CDD505-2E9C-101B-9397-08002B2CF9AE}" pid="4" name="Order">
    <vt:r8>1306900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