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80" r:id="rId5"/>
    <p:sldId id="266" r:id="rId6"/>
    <p:sldId id="285" r:id="rId7"/>
    <p:sldId id="286" r:id="rId8"/>
    <p:sldId id="287" r:id="rId9"/>
    <p:sldId id="281" r:id="rId10"/>
    <p:sldId id="289" r:id="rId11"/>
    <p:sldId id="294" r:id="rId12"/>
    <p:sldId id="295" r:id="rId13"/>
    <p:sldId id="291" r:id="rId14"/>
    <p:sldId id="297" r:id="rId15"/>
    <p:sldId id="296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1" userDrawn="1">
          <p15:clr>
            <a:srgbClr val="A4A3A4"/>
          </p15:clr>
        </p15:guide>
        <p15:guide id="3" pos="211" userDrawn="1">
          <p15:clr>
            <a:srgbClr val="A4A3A4"/>
          </p15:clr>
        </p15:guide>
        <p15:guide id="4" pos="7446" userDrawn="1">
          <p15:clr>
            <a:srgbClr val="A4A3A4"/>
          </p15:clr>
        </p15:guide>
        <p15:guide id="5" orient="horz" pos="210" userDrawn="1">
          <p15:clr>
            <a:srgbClr val="A4A3A4"/>
          </p15:clr>
        </p15:guide>
        <p15:guide id="6" pos="46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AA7F33-12FC-A36A-4311-BBF8784C3C81}" name="Alexandra  Belarbi" initials="AB" userId="S::direction@richelieu.org::0c3b442c-4591-48c4-9d55-401e54c274c7" providerId="AD"/>
  <p188:author id="{47F20D93-2B4F-C4EC-BB75-7D586B096DE3}" name="Eugénie Mailhot-Sanche" initials="EMS" userId="S::eugenie@agencerezo.com::27b31fe3-8abd-4c0d-9d9a-09752e63cec8" providerId="AD"/>
  <p188:author id="{D37B73B2-968B-1B57-7248-7B3465DD1AFC}" name="Communications Richelieu International" initials="" userId="S::communications@richelieu.org::27dc59a0-e3c6-4fd6-9631-c69c8f65d3be" providerId="AD"/>
  <p188:author id="{7A2B68D9-F7C5-ABA0-F008-6EEA287B8A45}" name="Audrey Malette" initials="AM" userId="S::audrey@agencerezo.com::461b2f82-3c49-4079-94c3-6cdae17896a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7E0"/>
    <a:srgbClr val="006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32" d="100"/>
          <a:sy n="32" d="100"/>
        </p:scale>
        <p:origin x="726" y="42"/>
      </p:cViewPr>
      <p:guideLst>
        <p:guide orient="horz" pos="4201"/>
        <p:guide pos="211"/>
        <p:guide pos="7446"/>
        <p:guide orient="horz" pos="210"/>
        <p:guide pos="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328F69-E496-6E1C-3D45-3D2824EEF1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EE587B-3E2F-68B3-6E4C-508D411E1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FCFBCE-AA80-7860-D7C3-8D84377D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C8653B-7AD4-B3BC-CA68-3A28846D3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C50804-E50D-6488-859A-5D33C23A6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87050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367D9F-E7C9-43A0-354F-468704FA2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1650C3-1DA9-719E-3BA3-B8037FD13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3C35FF-1C7B-60C3-7604-F254E7050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0E0A7F-5B14-6FFA-6DE3-21EC43EE7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F1E596-7C75-B7A5-EE68-5A10B55C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7125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1D10D2E-0D25-EEF4-68B5-BEBB2D8D34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207E15-1DFD-FB24-FFC0-AE4C9B258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14277E-05F8-E24F-81A7-63F862F36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EFCC31-988A-0977-23B0-04FFE3DC3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1271CC-8807-BB07-9DF0-8D56A39BE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163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65CA7A-2DC1-F373-57AF-DBC083D3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5207B9-03A2-4525-BBE4-3B66BEB32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C932B1-31F8-1410-95FE-DD2DEA999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41BCF6-5365-945D-7F35-F72EF72EF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F5AA64-C344-291A-C154-3EC32ADA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44703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227BCF-5283-CA75-C2A6-D2B58513D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C3732B-DC50-8F25-824A-A02FE0B0D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CD6859-BE04-FFBD-CFDF-A244235D6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6B9329-D664-F5C6-AA81-D2B8FD753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841248-17CD-134B-DA90-340B5D72A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027545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889B4-DC66-F2B7-A17E-7C06BD82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A64C32-7785-B787-4DCD-897F092C2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F3B2F7-135D-F7B9-9842-60EA82172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B0178B-E4E4-0569-19FE-6F07F8CED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7546D8-9D36-BC11-856C-2CF6AA3B7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9ED893-1062-FB34-680E-64887DEC3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0077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852455-60EA-C1BA-B17D-72D3318BE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34EE01-D562-DA13-A4A8-0A98DE0F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052B14F-DBB6-6B1B-0D3D-922C46EB3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039B7AB-090F-8CAD-1DE3-0071A6520D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F822038-77ED-9455-63B9-EE9D7C5B3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6193EB2-0879-63DF-C314-C064A1D8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659984-9B55-E929-CF1D-17A01E29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725E6FA-4A14-BE2E-C11B-1117F052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31766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B62291-2D39-CB64-882D-386F3574C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316F481-B92D-FA7D-4FE2-E53A53681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9031CB4-39DC-F9E4-4405-D7AD74C3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09D436-0A4E-84E2-7FDC-585720DA5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54236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6B3689E-98C7-D5C7-E127-1403C0BB1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E492111-651E-A01D-170A-4082CB83B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454ADF-904F-3CA2-BCB2-22613CB9B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696501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8D610-A8E9-9870-B856-D93C5AAA0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D2726F-EA5F-B45B-B6B7-633494508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1982F1A-B2BA-ED45-B830-4661ABCF8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E7A826-71BC-4571-3A56-AA968962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2132C7-2A55-81EE-10A3-B511C5096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70D9C6-35FA-B6D1-0B00-91C8C5F39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0173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1BB89C-A885-BAB4-85A5-6E5AFF158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B6EFD3A-6509-83DD-88BE-4107195801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755C38-E7AB-3AC8-F4B4-A57F08CCC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FEA311-C73F-14CA-8AD8-7D9F5E64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004AF7-E2E0-9905-3599-20B02D1D9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D42F8E-822F-EA16-4D8E-4C28A6428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1481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080C415-5348-FF3A-8E04-7C5A54EDF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100619-3835-AEFA-149A-1ADE8CC35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F65F85-62C6-8721-F12F-BF8B397E1F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FB948-A6F2-40F5-853C-F38816CCA388}" type="datetimeFigureOut">
              <a:rPr lang="fr-CA" smtClean="0"/>
              <a:t>2026-05-05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157DD7-2980-1EDE-3699-D445461C49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18A06A-BDB0-5804-30C3-6C789023A2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54D36-DD32-4CD2-BBDE-AC525BEA085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6778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571FCA9-FB96-FDDD-49C5-57C6A9A16B0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re 1">
            <a:extLst>
              <a:ext uri="{FF2B5EF4-FFF2-40B4-BE49-F238E27FC236}">
                <a16:creationId xmlns:a16="http://schemas.microsoft.com/office/drawing/2014/main" id="{2EA18E6C-489A-10E1-2737-953CDE74F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057" y="265244"/>
            <a:ext cx="5077885" cy="629755"/>
          </a:xfrm>
          <a:noFill/>
        </p:spPr>
        <p:txBody>
          <a:bodyPr anchor="ctr" anchorCtr="0">
            <a:normAutofit/>
          </a:bodyPr>
          <a:lstStyle/>
          <a:p>
            <a:r>
              <a:rPr lang="fr-CA" sz="1600" dirty="0">
                <a:solidFill>
                  <a:srgbClr val="00A7E0"/>
                </a:solidFill>
                <a:latin typeface="Nexa Light"/>
                <a:cs typeface="Arial"/>
              </a:rPr>
              <a:t>Dimanche 17 mai 2026</a:t>
            </a:r>
            <a:endParaRPr lang="fr-CA" sz="1800" dirty="0">
              <a:solidFill>
                <a:srgbClr val="00A7E0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42C654A2-5E20-D1E2-0B51-1225B81E52D0}"/>
              </a:ext>
            </a:extLst>
          </p:cNvPr>
          <p:cNvGrpSpPr/>
          <p:nvPr/>
        </p:nvGrpSpPr>
        <p:grpSpPr>
          <a:xfrm>
            <a:off x="1085217" y="1424069"/>
            <a:ext cx="10320146" cy="3655291"/>
            <a:chOff x="1453127" y="1514764"/>
            <a:chExt cx="8553397" cy="3029526"/>
          </a:xfrm>
        </p:grpSpPr>
        <p:sp>
          <p:nvSpPr>
            <p:cNvPr id="3" name="Titre 1">
              <a:extLst>
                <a:ext uri="{FF2B5EF4-FFF2-40B4-BE49-F238E27FC236}">
                  <a16:creationId xmlns:a16="http://schemas.microsoft.com/office/drawing/2014/main" id="{40C9C7F6-AABF-70FA-4E47-69BBD91EA7B5}"/>
                </a:ext>
              </a:extLst>
            </p:cNvPr>
            <p:cNvSpPr txBox="1">
              <a:spLocks/>
            </p:cNvSpPr>
            <p:nvPr/>
          </p:nvSpPr>
          <p:spPr>
            <a:xfrm>
              <a:off x="4433457" y="1918349"/>
              <a:ext cx="5573067" cy="222235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 fontScale="92500" lnSpcReduction="1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20000"/>
                </a:lnSpc>
              </a:pPr>
              <a:r>
                <a:rPr lang="fr-CA" sz="5400" b="1" cap="all" dirty="0">
                  <a:solidFill>
                    <a:srgbClr val="006394"/>
                  </a:solidFill>
                  <a:latin typeface="Nexa Bold" panose="02000000000000000000" pitchFamily="50" charset="0"/>
                  <a:cs typeface="Arial"/>
                </a:rPr>
                <a:t>BIENVENUE au congrès richelieu international</a:t>
              </a:r>
              <a:endParaRPr lang="fr-CA" sz="4400" cap="all" dirty="0">
                <a:solidFill>
                  <a:srgbClr val="006394"/>
                </a:solidFill>
                <a:latin typeface="Nexa Bold" panose="02000000000000000000" pitchFamily="50" charset="0"/>
              </a:endParaRPr>
            </a:p>
          </p:txBody>
        </p:sp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59625BDD-5392-CD4C-4075-5B2B4134A9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3127" y="1514764"/>
              <a:ext cx="2336384" cy="30295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9655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76096-5AB8-9C56-C179-D3DD1AD7A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224754A-3D05-613C-D190-D6361E4CE6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EBAD59F7-41E2-B5DD-9EEA-B1CFF999AE15}"/>
              </a:ext>
            </a:extLst>
          </p:cNvPr>
          <p:cNvSpPr txBox="1">
            <a:spLocks/>
          </p:cNvSpPr>
          <p:nvPr/>
        </p:nvSpPr>
        <p:spPr>
          <a:xfrm>
            <a:off x="5647202" y="398765"/>
            <a:ext cx="897597" cy="366845"/>
          </a:xfrm>
          <a:prstGeom prst="rect">
            <a:avLst/>
          </a:prstGeom>
          <a:solidFill>
            <a:srgbClr val="00A7E0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1600" dirty="0">
                <a:solidFill>
                  <a:schemeClr val="bg1"/>
                </a:solidFill>
                <a:latin typeface="Nexa Light"/>
                <a:cs typeface="Arial"/>
              </a:rPr>
              <a:t>12 h 15</a:t>
            </a:r>
            <a:endParaRPr lang="fr-CA" sz="1800" dirty="0">
              <a:solidFill>
                <a:schemeClr val="bg1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05D1003-4B79-132C-4D11-20C7444E0193}"/>
              </a:ext>
            </a:extLst>
          </p:cNvPr>
          <p:cNvSpPr txBox="1">
            <a:spLocks/>
          </p:cNvSpPr>
          <p:nvPr/>
        </p:nvSpPr>
        <p:spPr>
          <a:xfrm>
            <a:off x="1011383" y="2523548"/>
            <a:ext cx="10169235" cy="164723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96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Repas</a:t>
            </a:r>
          </a:p>
          <a:p>
            <a:r>
              <a:rPr lang="fr-CA" sz="2400" b="1" dirty="0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  <a:t>Dîner réseautage</a:t>
            </a:r>
            <a:endParaRPr lang="fr-CA" sz="2400" dirty="0">
              <a:solidFill>
                <a:srgbClr val="006394"/>
              </a:solidFill>
              <a:latin typeface="Nexa Ligh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07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B91B8-C6C2-FB2F-453E-99C628263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896DFF0-EFBB-B310-9C33-07248424C69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AA4EA61-AD19-7BA4-74E8-F2090ED5E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1336" y="1362322"/>
            <a:ext cx="10269328" cy="1425043"/>
          </a:xfrm>
        </p:spPr>
        <p:txBody>
          <a:bodyPr anchor="t" anchorCtr="0">
            <a:noAutofit/>
          </a:bodyPr>
          <a:lstStyle/>
          <a:p>
            <a: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Ouverture officielle</a:t>
            </a:r>
            <a:b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de l’arborétum</a:t>
            </a:r>
            <a:b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r>
              <a:rPr lang="fr-CA" sz="2400" b="1" dirty="0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  <a:t>(plantation d’arbres, dégustation)</a:t>
            </a:r>
            <a:endParaRPr lang="fr-CA" sz="2400" dirty="0">
              <a:solidFill>
                <a:srgbClr val="006394"/>
              </a:solidFill>
              <a:latin typeface="Nexa Light" panose="02000000000000000000" pitchFamily="50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D1D02BE8-E798-67BE-94CA-0C42B39C76B5}"/>
              </a:ext>
            </a:extLst>
          </p:cNvPr>
          <p:cNvCxnSpPr>
            <a:cxnSpLocks/>
          </p:cNvCxnSpPr>
          <p:nvPr/>
        </p:nvCxnSpPr>
        <p:spPr>
          <a:xfrm>
            <a:off x="3385457" y="3179250"/>
            <a:ext cx="5421086" cy="0"/>
          </a:xfrm>
          <a:prstGeom prst="line">
            <a:avLst/>
          </a:prstGeom>
          <a:ln>
            <a:solidFill>
              <a:srgbClr val="00A7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1">
            <a:extLst>
              <a:ext uri="{FF2B5EF4-FFF2-40B4-BE49-F238E27FC236}">
                <a16:creationId xmlns:a16="http://schemas.microsoft.com/office/drawing/2014/main" id="{8BE98096-717C-4FEA-230D-44F9565503DC}"/>
              </a:ext>
            </a:extLst>
          </p:cNvPr>
          <p:cNvSpPr txBox="1">
            <a:spLocks/>
          </p:cNvSpPr>
          <p:nvPr/>
        </p:nvSpPr>
        <p:spPr>
          <a:xfrm>
            <a:off x="5634872" y="398765"/>
            <a:ext cx="922257" cy="366845"/>
          </a:xfrm>
          <a:prstGeom prst="rect">
            <a:avLst/>
          </a:prstGeom>
          <a:solidFill>
            <a:srgbClr val="00A7E0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1600" dirty="0">
                <a:solidFill>
                  <a:schemeClr val="bg1"/>
                </a:solidFill>
                <a:latin typeface="Nexa Light"/>
                <a:cs typeface="Arial"/>
              </a:rPr>
              <a:t>13 h 30</a:t>
            </a:r>
            <a:endParaRPr lang="fr-CA" sz="1800" dirty="0">
              <a:solidFill>
                <a:schemeClr val="bg1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7ECAE0D5-10DF-C1F8-AE06-F067C7942632}"/>
              </a:ext>
            </a:extLst>
          </p:cNvPr>
          <p:cNvSpPr txBox="1">
            <a:spLocks/>
          </p:cNvSpPr>
          <p:nvPr/>
        </p:nvSpPr>
        <p:spPr>
          <a:xfrm>
            <a:off x="1011382" y="4345575"/>
            <a:ext cx="10169235" cy="96354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Visite du camp jeunesse</a:t>
            </a:r>
            <a:b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r>
              <a:rPr lang="fr-CA" sz="2400" b="1" dirty="0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  <a:t>(si la température le permet)</a:t>
            </a:r>
            <a:endParaRPr lang="fr-CA" sz="4000" dirty="0">
              <a:solidFill>
                <a:srgbClr val="006394"/>
              </a:solidFill>
              <a:latin typeface="Nexa Light" panose="02000000000000000000" pitchFamily="50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2E2B05D0-4F31-5393-94C3-44C7B52A72B3}"/>
              </a:ext>
            </a:extLst>
          </p:cNvPr>
          <p:cNvSpPr txBox="1">
            <a:spLocks/>
          </p:cNvSpPr>
          <p:nvPr/>
        </p:nvSpPr>
        <p:spPr>
          <a:xfrm>
            <a:off x="5652796" y="3523145"/>
            <a:ext cx="886408" cy="366845"/>
          </a:xfrm>
          <a:prstGeom prst="rect">
            <a:avLst/>
          </a:prstGeom>
          <a:solidFill>
            <a:srgbClr val="00A7E0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1600" dirty="0">
                <a:solidFill>
                  <a:schemeClr val="bg1"/>
                </a:solidFill>
                <a:latin typeface="Nexa Light"/>
                <a:cs typeface="Arial"/>
              </a:rPr>
              <a:t>14 h 30</a:t>
            </a:r>
            <a:endParaRPr lang="fr-CA" sz="1800" dirty="0">
              <a:solidFill>
                <a:schemeClr val="bg1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784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A2181-DFAF-DE86-9DC3-0D626538A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7196718-EF94-B253-E3C4-32464564759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B181B1D5-BBDB-F6E2-00F9-EB4DB0D56C24}"/>
              </a:ext>
            </a:extLst>
          </p:cNvPr>
          <p:cNvSpPr txBox="1">
            <a:spLocks/>
          </p:cNvSpPr>
          <p:nvPr/>
        </p:nvSpPr>
        <p:spPr>
          <a:xfrm>
            <a:off x="5804731" y="398765"/>
            <a:ext cx="582538" cy="366845"/>
          </a:xfrm>
          <a:prstGeom prst="rect">
            <a:avLst/>
          </a:prstGeom>
          <a:solidFill>
            <a:srgbClr val="00A7E0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1600" dirty="0">
                <a:solidFill>
                  <a:schemeClr val="bg1"/>
                </a:solidFill>
                <a:latin typeface="Nexa Light"/>
                <a:cs typeface="Arial"/>
              </a:rPr>
              <a:t>16 h</a:t>
            </a:r>
            <a:endParaRPr lang="fr-CA" sz="1800" dirty="0">
              <a:solidFill>
                <a:schemeClr val="bg1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02228A1A-A3C4-FF07-6B36-C453E0916472}"/>
              </a:ext>
            </a:extLst>
          </p:cNvPr>
          <p:cNvSpPr txBox="1">
            <a:spLocks/>
          </p:cNvSpPr>
          <p:nvPr/>
        </p:nvSpPr>
        <p:spPr>
          <a:xfrm>
            <a:off x="1011383" y="2523548"/>
            <a:ext cx="10169235" cy="164723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96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Merci!</a:t>
            </a:r>
          </a:p>
          <a:p>
            <a:r>
              <a:rPr lang="fr-CA" sz="2400" b="1" dirty="0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  <a:t>Fin du congrès</a:t>
            </a:r>
            <a:endParaRPr lang="fr-CA" sz="2400" dirty="0">
              <a:solidFill>
                <a:srgbClr val="006394"/>
              </a:solidFill>
              <a:latin typeface="Nexa Ligh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105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EFC4F91-FE8A-2447-E3E0-A9CFB872DAF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382" y="2092599"/>
            <a:ext cx="10169235" cy="70531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Petit déjeuner commandité par</a:t>
            </a:r>
            <a:endParaRPr lang="fr-CA" sz="3200" cap="all" dirty="0">
              <a:solidFill>
                <a:srgbClr val="006394"/>
              </a:solidFill>
              <a:latin typeface="Nexa Bold" panose="02000000000000000000" pitchFamily="50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EB31756-2CA0-5072-9343-090EA6A285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9606" y="3123891"/>
            <a:ext cx="7612787" cy="1531447"/>
          </a:xfrm>
          <a:prstGeom prst="rect">
            <a:avLst/>
          </a:prstGeom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DA7B04BE-5C64-4AA0-568A-13E83E0E870B}"/>
              </a:ext>
            </a:extLst>
          </p:cNvPr>
          <p:cNvSpPr txBox="1">
            <a:spLocks/>
          </p:cNvSpPr>
          <p:nvPr/>
        </p:nvSpPr>
        <p:spPr>
          <a:xfrm>
            <a:off x="4563578" y="398765"/>
            <a:ext cx="3064844" cy="366845"/>
          </a:xfrm>
          <a:prstGeom prst="rect">
            <a:avLst/>
          </a:prstGeom>
          <a:solidFill>
            <a:srgbClr val="00A7E0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1600" dirty="0">
                <a:solidFill>
                  <a:schemeClr val="bg1"/>
                </a:solidFill>
                <a:latin typeface="Nexa Light"/>
                <a:cs typeface="Arial"/>
              </a:rPr>
              <a:t>7 h à 8 h 30 | Salle principale</a:t>
            </a:r>
            <a:endParaRPr lang="fr-CA" sz="1800" dirty="0">
              <a:solidFill>
                <a:schemeClr val="bg1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267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83B63-4777-A2A5-34A1-5E111848B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278E7643-D52A-90CB-A871-C5C1AF9B64E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8CF0340-E3FC-E110-AF6B-F22003679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1336" y="1362323"/>
            <a:ext cx="10269328" cy="1005164"/>
          </a:xfrm>
        </p:spPr>
        <p:txBody>
          <a:bodyPr anchor="t" anchorCtr="0">
            <a:noAutofit/>
          </a:bodyPr>
          <a:lstStyle/>
          <a:p>
            <a: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49</a:t>
            </a:r>
            <a:r>
              <a:rPr lang="fr-CA" sz="4000" b="1" cap="all" baseline="30000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e</a:t>
            </a:r>
            <a: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 assemblée générale de la fondation richelieu-International</a:t>
            </a:r>
            <a:endParaRPr lang="fr-CA" sz="4000" dirty="0">
              <a:solidFill>
                <a:srgbClr val="006394"/>
              </a:solidFill>
              <a:latin typeface="Nexa Light" panose="02000000000000000000" pitchFamily="50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59B2566D-81A9-767F-100C-3C896CE094D2}"/>
              </a:ext>
            </a:extLst>
          </p:cNvPr>
          <p:cNvCxnSpPr>
            <a:cxnSpLocks/>
          </p:cNvCxnSpPr>
          <p:nvPr/>
        </p:nvCxnSpPr>
        <p:spPr>
          <a:xfrm>
            <a:off x="3385457" y="2787368"/>
            <a:ext cx="5421086" cy="0"/>
          </a:xfrm>
          <a:prstGeom prst="line">
            <a:avLst/>
          </a:prstGeom>
          <a:ln>
            <a:solidFill>
              <a:srgbClr val="00A7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1">
            <a:extLst>
              <a:ext uri="{FF2B5EF4-FFF2-40B4-BE49-F238E27FC236}">
                <a16:creationId xmlns:a16="http://schemas.microsoft.com/office/drawing/2014/main" id="{ADC35905-CA23-E55B-656E-0B80AE52DD24}"/>
              </a:ext>
            </a:extLst>
          </p:cNvPr>
          <p:cNvSpPr txBox="1">
            <a:spLocks/>
          </p:cNvSpPr>
          <p:nvPr/>
        </p:nvSpPr>
        <p:spPr>
          <a:xfrm>
            <a:off x="5008903" y="398765"/>
            <a:ext cx="2174195" cy="366845"/>
          </a:xfrm>
          <a:prstGeom prst="rect">
            <a:avLst/>
          </a:prstGeom>
          <a:solidFill>
            <a:srgbClr val="00A7E0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1600" dirty="0">
                <a:solidFill>
                  <a:schemeClr val="bg1"/>
                </a:solidFill>
                <a:latin typeface="Nexa Light"/>
                <a:cs typeface="Arial"/>
              </a:rPr>
              <a:t>9 h | Salle principale</a:t>
            </a:r>
            <a:endParaRPr lang="fr-CA" sz="1800" dirty="0">
              <a:solidFill>
                <a:schemeClr val="bg1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7F1DE807-7451-5446-4EBD-5FF5084BF5C0}"/>
              </a:ext>
            </a:extLst>
          </p:cNvPr>
          <p:cNvSpPr txBox="1">
            <a:spLocks/>
          </p:cNvSpPr>
          <p:nvPr/>
        </p:nvSpPr>
        <p:spPr>
          <a:xfrm>
            <a:off x="1011382" y="3953692"/>
            <a:ext cx="10169235" cy="121546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départ pour les </a:t>
            </a:r>
            <a:r>
              <a:rPr lang="fr-CA" sz="4000" b="1" cap="all" dirty="0" err="1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conjoint·e</a:t>
            </a:r>
            <a: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 ·s</a:t>
            </a:r>
            <a:b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r>
              <a:rPr lang="fr-CA" sz="2400" b="1" dirty="0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  <a:t>pour la randonnée (marche ou vélo) sur la </a:t>
            </a:r>
            <a:r>
              <a:rPr lang="fr-CA" sz="2400" b="1" dirty="0" err="1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  <a:t>Véloroute</a:t>
            </a:r>
            <a:r>
              <a:rPr lang="fr-CA" sz="2400" b="1" dirty="0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  <a:t> ou</a:t>
            </a:r>
            <a:br>
              <a:rPr lang="fr-CA" sz="2400" b="1" dirty="0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</a:br>
            <a:r>
              <a:rPr lang="fr-CA" sz="2400" b="1" dirty="0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  <a:t>sur la plage de Val-Comeau (si la température le permet)</a:t>
            </a:r>
            <a:endParaRPr lang="fr-CA" sz="4000" dirty="0">
              <a:solidFill>
                <a:srgbClr val="006394"/>
              </a:solidFill>
              <a:latin typeface="Nexa Light" panose="02000000000000000000" pitchFamily="50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C0774B2C-5FD5-2DEA-AF6A-05078EEF52B1}"/>
              </a:ext>
            </a:extLst>
          </p:cNvPr>
          <p:cNvSpPr txBox="1">
            <a:spLocks/>
          </p:cNvSpPr>
          <p:nvPr/>
        </p:nvSpPr>
        <p:spPr>
          <a:xfrm>
            <a:off x="5747153" y="3131263"/>
            <a:ext cx="697695" cy="366845"/>
          </a:xfrm>
          <a:prstGeom prst="rect">
            <a:avLst/>
          </a:prstGeom>
          <a:solidFill>
            <a:srgbClr val="00A7E0"/>
          </a:solidFill>
          <a:ln>
            <a:noFill/>
          </a:ln>
        </p:spPr>
        <p:txBody>
          <a:bodyPr vert="horz" lIns="91440" tIns="45720" rIns="91440" bIns="45720" rtlCol="0" anchor="ctr" anchorCtr="0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1600" dirty="0">
                <a:solidFill>
                  <a:schemeClr val="bg1"/>
                </a:solidFill>
                <a:latin typeface="Nexa Light"/>
                <a:cs typeface="Arial"/>
              </a:rPr>
              <a:t>9 h 15</a:t>
            </a:r>
            <a:endParaRPr lang="fr-CA" sz="1800" dirty="0">
              <a:solidFill>
                <a:schemeClr val="bg1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8388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F6F6C-CDBA-6D8C-7444-9515CF000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AF7402D-CADE-D56D-1A49-D0F4C7044EA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re 1">
            <a:extLst>
              <a:ext uri="{FF2B5EF4-FFF2-40B4-BE49-F238E27FC236}">
                <a16:creationId xmlns:a16="http://schemas.microsoft.com/office/drawing/2014/main" id="{BD40E3D4-E8D0-C134-4A9E-7C9B56E2B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7057" y="265244"/>
            <a:ext cx="5077885" cy="629755"/>
          </a:xfrm>
          <a:noFill/>
        </p:spPr>
        <p:txBody>
          <a:bodyPr anchor="ctr" anchorCtr="0">
            <a:normAutofit/>
          </a:bodyPr>
          <a:lstStyle/>
          <a:p>
            <a:r>
              <a:rPr lang="fr-CA" sz="1600" dirty="0">
                <a:solidFill>
                  <a:srgbClr val="00A7E0"/>
                </a:solidFill>
                <a:latin typeface="Nexa Light"/>
                <a:cs typeface="Arial"/>
              </a:rPr>
              <a:t>Dimanche 17 mai 2026</a:t>
            </a:r>
            <a:endParaRPr lang="fr-CA" sz="1800" dirty="0">
              <a:solidFill>
                <a:srgbClr val="00A7E0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A17D0998-E1F6-8351-0420-4B8FAD8FF8E6}"/>
              </a:ext>
            </a:extLst>
          </p:cNvPr>
          <p:cNvGrpSpPr/>
          <p:nvPr/>
        </p:nvGrpSpPr>
        <p:grpSpPr>
          <a:xfrm>
            <a:off x="1085217" y="1424069"/>
            <a:ext cx="10320146" cy="3655291"/>
            <a:chOff x="1453127" y="1514764"/>
            <a:chExt cx="8553397" cy="3029526"/>
          </a:xfrm>
        </p:grpSpPr>
        <p:sp>
          <p:nvSpPr>
            <p:cNvPr id="3" name="Titre 1">
              <a:extLst>
                <a:ext uri="{FF2B5EF4-FFF2-40B4-BE49-F238E27FC236}">
                  <a16:creationId xmlns:a16="http://schemas.microsoft.com/office/drawing/2014/main" id="{9CA7141A-574A-8A4D-CAF9-6B5257445821}"/>
                </a:ext>
              </a:extLst>
            </p:cNvPr>
            <p:cNvSpPr txBox="1">
              <a:spLocks/>
            </p:cNvSpPr>
            <p:nvPr/>
          </p:nvSpPr>
          <p:spPr>
            <a:xfrm>
              <a:off x="4433457" y="1918349"/>
              <a:ext cx="5573067" cy="222235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 fontScale="92500" lnSpcReduction="1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120000"/>
                </a:lnSpc>
              </a:pPr>
              <a:r>
                <a:rPr lang="fr-CA" sz="5400" b="1" cap="all" dirty="0">
                  <a:solidFill>
                    <a:srgbClr val="006394"/>
                  </a:solidFill>
                  <a:latin typeface="Nexa Bold" panose="02000000000000000000" pitchFamily="50" charset="0"/>
                  <a:cs typeface="Arial"/>
                </a:rPr>
                <a:t>BIENVENUE au congrès richelieu international</a:t>
              </a:r>
              <a:endParaRPr lang="fr-CA" sz="4400" cap="all" dirty="0">
                <a:solidFill>
                  <a:srgbClr val="006394"/>
                </a:solidFill>
                <a:latin typeface="Nexa Bold" panose="02000000000000000000" pitchFamily="50" charset="0"/>
              </a:endParaRPr>
            </a:p>
          </p:txBody>
        </p:sp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B1001380-C374-9CA7-B5AC-385010D484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3127" y="1514764"/>
              <a:ext cx="2336384" cy="30295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11994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4615E-EE72-9D16-BB84-1CDA797B5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165953D-CB4F-DE9F-6FF0-28337C08AA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4FBB58A-60EE-FB70-447B-4908293316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671" y="556591"/>
            <a:ext cx="5103845" cy="492330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0EB7C06-1FCF-8746-DB2D-5A7E8FD9D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845" y="641583"/>
            <a:ext cx="6325595" cy="227402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fr-CA" sz="52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MERCI À NOS</a:t>
            </a:r>
            <a:br>
              <a:rPr lang="fr-CA" sz="52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r>
              <a:rPr lang="fr-CA" sz="52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généreux</a:t>
            </a:r>
            <a:br>
              <a:rPr lang="fr-CA" sz="52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r>
              <a:rPr lang="fr-CA" sz="52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commanditaires</a:t>
            </a:r>
            <a:endParaRPr lang="fr-CA" sz="5200" cap="all" dirty="0">
              <a:solidFill>
                <a:srgbClr val="006394"/>
              </a:solidFill>
              <a:latin typeface="Nexa Bold" panose="02000000000000000000" pitchFamily="50" charset="0"/>
            </a:endParaRP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15143793-7693-EF09-BCB1-70FE816CCCD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4172017">
            <a:off x="4658149" y="3077639"/>
            <a:ext cx="2223954" cy="147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204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B1EE1-7C16-D08A-BCE3-DD92705FA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320F063-9615-B27C-97C3-375BFC7905B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4E2B5B2-6DAB-8180-7A99-F1E2EEA70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3" y="2552556"/>
            <a:ext cx="10169235" cy="1510290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CA" sz="48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Insérer le </a:t>
            </a:r>
            <a:r>
              <a:rPr lang="fr-CA" sz="4800" b="1" cap="all" dirty="0" err="1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ppt</a:t>
            </a:r>
            <a:r>
              <a:rPr lang="fr-CA" sz="48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 de l’aga </a:t>
            </a:r>
            <a:r>
              <a:rPr lang="fr-CA" sz="4800" b="1" cap="all" dirty="0" err="1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Fri</a:t>
            </a:r>
            <a:br>
              <a:rPr lang="fr-CA" sz="48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r>
              <a:rPr lang="fr-CA" sz="48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une fois révisé et accepté</a:t>
            </a:r>
            <a:endParaRPr lang="fr-CA" sz="4400" cap="all" dirty="0">
              <a:solidFill>
                <a:srgbClr val="006394"/>
              </a:solidFill>
              <a:latin typeface="Nexa Bold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522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CB471-8A94-42BA-314A-3182605A5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D2EA8AC-646D-FF52-3385-41098278A38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CEE337B-50B5-7DD4-906D-4812FB0A98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044316"/>
            <a:ext cx="10169235" cy="70531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Pause café commanditée par</a:t>
            </a:r>
            <a:endParaRPr lang="fr-CA" sz="3200" cap="all" dirty="0">
              <a:solidFill>
                <a:srgbClr val="006394"/>
              </a:solidFill>
              <a:latin typeface="Nexa Bold" panose="02000000000000000000" pitchFamily="50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7A1902B-AF97-A235-2E51-96205D271B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0794" y="3085722"/>
            <a:ext cx="5770412" cy="1676285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9D1B4906-AB67-6ED0-8E78-66B32D33BBEF}"/>
              </a:ext>
            </a:extLst>
          </p:cNvPr>
          <p:cNvSpPr txBox="1">
            <a:spLocks/>
          </p:cNvSpPr>
          <p:nvPr/>
        </p:nvSpPr>
        <p:spPr>
          <a:xfrm>
            <a:off x="5307260" y="398765"/>
            <a:ext cx="1577481" cy="366845"/>
          </a:xfrm>
          <a:prstGeom prst="rect">
            <a:avLst/>
          </a:prstGeom>
          <a:solidFill>
            <a:srgbClr val="00A7E0"/>
          </a:solidFill>
          <a:ln>
            <a:noFill/>
          </a:ln>
        </p:spPr>
        <p:txBody>
          <a:bodyPr vert="horz" lIns="91440" tIns="45720" rIns="91440" bIns="45720" rtlCol="0" anchor="ctr" anchorCtr="0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1600" dirty="0">
                <a:solidFill>
                  <a:schemeClr val="bg1"/>
                </a:solidFill>
                <a:latin typeface="Nexa Light"/>
                <a:cs typeface="Arial"/>
              </a:rPr>
              <a:t>10 h 15 à 10 h 30</a:t>
            </a:r>
            <a:endParaRPr lang="fr-CA" sz="1800" dirty="0">
              <a:solidFill>
                <a:schemeClr val="bg1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134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9DCEF-1550-DF70-21E0-DDE4622CF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5C2FE00-89B8-46BA-646B-F2DA131F112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B1394FFB-12D0-820A-B9E4-6D14A4DCF260}"/>
              </a:ext>
            </a:extLst>
          </p:cNvPr>
          <p:cNvSpPr txBox="1">
            <a:spLocks/>
          </p:cNvSpPr>
          <p:nvPr/>
        </p:nvSpPr>
        <p:spPr>
          <a:xfrm>
            <a:off x="5616018" y="398765"/>
            <a:ext cx="959964" cy="366845"/>
          </a:xfrm>
          <a:prstGeom prst="rect">
            <a:avLst/>
          </a:prstGeom>
          <a:solidFill>
            <a:srgbClr val="00A7E0"/>
          </a:solidFill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1600" dirty="0">
                <a:solidFill>
                  <a:schemeClr val="bg1"/>
                </a:solidFill>
                <a:latin typeface="Nexa Light"/>
                <a:cs typeface="Arial"/>
              </a:rPr>
              <a:t>10 h 30</a:t>
            </a:r>
            <a:endParaRPr lang="fr-CA" sz="1800" dirty="0">
              <a:solidFill>
                <a:schemeClr val="bg1"/>
              </a:solidFill>
              <a:latin typeface="Nexa Light" panose="02000000000000000000" pitchFamily="50" charset="0"/>
              <a:ea typeface="MS Gothic" panose="020B0609070205080204" pitchFamily="49" charset="-128"/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95919BE7-71BD-ED97-5916-EA637D6EE6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168" y="1690641"/>
            <a:ext cx="8699665" cy="3290101"/>
          </a:xfrm>
        </p:spPr>
        <p:txBody>
          <a:bodyPr anchor="t" anchorCtr="0">
            <a:noAutofit/>
          </a:bodyPr>
          <a:lstStyle/>
          <a:p>
            <a:r>
              <a:rPr lang="fr-CA" sz="88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Tables tournantes</a:t>
            </a:r>
            <a:b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br>
              <a:rPr lang="fr-CA" sz="40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r>
              <a:rPr lang="fr-CA" sz="2400" b="1" dirty="0">
                <a:solidFill>
                  <a:srgbClr val="006394"/>
                </a:solidFill>
                <a:latin typeface="Nexa Light" panose="02000000000000000000" pitchFamily="50" charset="0"/>
                <a:cs typeface="Arial"/>
              </a:rPr>
              <a:t>Les bons coups du réseau</a:t>
            </a:r>
            <a:endParaRPr lang="fr-CA" sz="4000" dirty="0">
              <a:solidFill>
                <a:srgbClr val="006394"/>
              </a:solidFill>
              <a:latin typeface="Nexa Ligh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58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40CA7-D208-DD11-A956-B9154B2CD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B43549B-1A34-2200-1F0E-D963FFEE9B6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4FB4918-8A9B-CD15-4431-DD226DD11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3" y="2552556"/>
            <a:ext cx="10169235" cy="1510290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CA" sz="48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Insérer le </a:t>
            </a:r>
            <a:r>
              <a:rPr lang="fr-CA" sz="4800" b="1" cap="all" dirty="0" err="1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ppt</a:t>
            </a:r>
            <a:r>
              <a:rPr lang="fr-CA" sz="48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 de l’atelier</a:t>
            </a:r>
            <a:br>
              <a:rPr lang="fr-CA" sz="48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</a:br>
            <a:r>
              <a:rPr lang="fr-CA" sz="4800" b="1" cap="all" dirty="0">
                <a:solidFill>
                  <a:srgbClr val="006394"/>
                </a:solidFill>
                <a:latin typeface="Nexa Bold" panose="02000000000000000000" pitchFamily="50" charset="0"/>
                <a:cs typeface="Arial"/>
              </a:rPr>
              <a:t>une fois révisé et accepté</a:t>
            </a:r>
            <a:endParaRPr lang="fr-CA" sz="4400" cap="all" dirty="0">
              <a:solidFill>
                <a:srgbClr val="006394"/>
              </a:solidFill>
              <a:latin typeface="Nexa Bold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81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0AA63A897ECE4985CAE42F11249BE0" ma:contentTypeVersion="13" ma:contentTypeDescription="Crée un document." ma:contentTypeScope="" ma:versionID="ac008d2c7d3b2242ab2da20447384ab1">
  <xsd:schema xmlns:xsd="http://www.w3.org/2001/XMLSchema" xmlns:xs="http://www.w3.org/2001/XMLSchema" xmlns:p="http://schemas.microsoft.com/office/2006/metadata/properties" xmlns:ns2="e27b349e-fa12-4762-a1cc-19b97d8d636a" xmlns:ns3="a9932de2-c428-4129-bd59-b36746d1e86a" targetNamespace="http://schemas.microsoft.com/office/2006/metadata/properties" ma:root="true" ma:fieldsID="d28c9bfac9274a299c7207890aceebe4" ns2:_="" ns3:_="">
    <xsd:import namespace="e27b349e-fa12-4762-a1cc-19b97d8d636a"/>
    <xsd:import namespace="a9932de2-c428-4129-bd59-b36746d1e8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7b349e-fa12-4762-a1cc-19b97d8d63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6edb16c3-00c8-45a6-9193-f11d111e72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932de2-c428-4129-bd59-b36746d1e86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ccf79d0-c672-452b-a75b-7cc466b3f5cd}" ma:internalName="TaxCatchAll" ma:showField="CatchAllData" ma:web="a9932de2-c428-4129-bd59-b36746d1e8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932de2-c428-4129-bd59-b36746d1e86a" xsi:nil="true"/>
    <lcf76f155ced4ddcb4097134ff3c332f xmlns="e27b349e-fa12-4762-a1cc-19b97d8d636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6A57E9-1793-436E-A03C-980AEDB62A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7b349e-fa12-4762-a1cc-19b97d8d636a"/>
    <ds:schemaRef ds:uri="a9932de2-c428-4129-bd59-b36746d1e8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3EEE7D-20FC-400D-B62F-060C3EEDCA39}">
  <ds:schemaRefs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4e4d52f5-2743-44ab-bed0-1de5e12bb505"/>
    <ds:schemaRef ds:uri="e29c414e-bf67-4bbd-91f5-a2882d11c230"/>
    <ds:schemaRef ds:uri="http://schemas.openxmlformats.org/package/2006/metadata/core-properties"/>
    <ds:schemaRef ds:uri="http://www.w3.org/XML/1998/namespace"/>
    <ds:schemaRef ds:uri="http://purl.org/dc/dcmitype/"/>
    <ds:schemaRef ds:uri="a9932de2-c428-4129-bd59-b36746d1e86a"/>
    <ds:schemaRef ds:uri="e27b349e-fa12-4762-a1cc-19b97d8d636a"/>
  </ds:schemaRefs>
</ds:datastoreItem>
</file>

<file path=customXml/itemProps3.xml><?xml version="1.0" encoding="utf-8"?>
<ds:datastoreItem xmlns:ds="http://schemas.openxmlformats.org/officeDocument/2006/customXml" ds:itemID="{4E76B70F-EA37-4B78-995D-F46C5D56A7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8211</TotalTime>
  <Words>176</Words>
  <Application>Microsoft Office PowerPoint</Application>
  <PresentationFormat>Grand écran</PresentationFormat>
  <Paragraphs>27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Nexa Bold</vt:lpstr>
      <vt:lpstr>Nexa Light</vt:lpstr>
      <vt:lpstr>Thème Office</vt:lpstr>
      <vt:lpstr>Dimanche 17 mai 2026</vt:lpstr>
      <vt:lpstr>Petit déjeuner commandité par</vt:lpstr>
      <vt:lpstr>49e assemblée générale de la fondation richelieu-International</vt:lpstr>
      <vt:lpstr>Dimanche 17 mai 2026</vt:lpstr>
      <vt:lpstr>MERCI À NOS généreux commanditaires</vt:lpstr>
      <vt:lpstr>Insérer le ppt de l’aga Fri une fois révisé et accepté</vt:lpstr>
      <vt:lpstr>Pause café commanditée par</vt:lpstr>
      <vt:lpstr>Tables tournantes  Les bons coups du réseau</vt:lpstr>
      <vt:lpstr>Insérer le ppt de l’atelier une fois révisé et accepté</vt:lpstr>
      <vt:lpstr>Présentation PowerPoint</vt:lpstr>
      <vt:lpstr>Ouverture officielle de l’arborétum (plantation d’arbres, dégustation)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Eugénie Mailhot-Sanche</dc:creator>
  <cp:lastModifiedBy>Audrey Malette</cp:lastModifiedBy>
  <cp:revision>504</cp:revision>
  <dcterms:created xsi:type="dcterms:W3CDTF">2023-05-18T21:37:43Z</dcterms:created>
  <dcterms:modified xsi:type="dcterms:W3CDTF">2026-05-05T18:39:17Z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0x0101005B0AA63A897ECE4985CAE42F11249BE0</vt:lpwstr>
  </property>
  <property fmtid="{D5CDD505-2E9C-101B-9397-08002B2CF9AE}" pid="3" name="MediaServiceImageTags">
    <vt:lpwstr/>
  </property>
  <property fmtid="{D5CDD505-2E9C-101B-9397-08002B2CF9AE}" pid="4" name="Order">
    <vt:r8>1306900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