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6" r:id="rId2"/>
    <p:sldId id="280" r:id="rId3"/>
    <p:sldId id="357" r:id="rId4"/>
    <p:sldId id="358" r:id="rId5"/>
    <p:sldId id="359" r:id="rId6"/>
    <p:sldId id="360" r:id="rId7"/>
    <p:sldId id="361" r:id="rId8"/>
    <p:sldId id="362" r:id="rId9"/>
    <p:sldId id="363" r:id="rId10"/>
    <p:sldId id="364" r:id="rId11"/>
    <p:sldId id="365" r:id="rId12"/>
    <p:sldId id="366" r:id="rId13"/>
    <p:sldId id="367" r:id="rId14"/>
    <p:sldId id="368" r:id="rId15"/>
    <p:sldId id="369" r:id="rId16"/>
    <p:sldId id="3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40"/>
    <a:srgbClr val="009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showGuides="1">
      <p:cViewPr varScale="1">
        <p:scale>
          <a:sx n="97" d="100"/>
          <a:sy n="97" d="100"/>
        </p:scale>
        <p:origin x="3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3DFAC-A855-45A5-86B5-F79E1DD10AA0}" type="datetimeFigureOut">
              <a:rPr lang="en-CA" smtClean="0"/>
              <a:t>2026-05-07</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7DF92-8338-4C04-80FE-AED25DB853AB}" type="slidenum">
              <a:rPr lang="en-CA" smtClean="0"/>
              <a:t>‹N°›</a:t>
            </a:fld>
            <a:endParaRPr lang="en-CA"/>
          </a:p>
        </p:txBody>
      </p:sp>
    </p:spTree>
    <p:extLst>
      <p:ext uri="{BB962C8B-B14F-4D97-AF65-F5344CB8AC3E}">
        <p14:creationId xmlns:p14="http://schemas.microsoft.com/office/powerpoint/2010/main" val="289292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367DF92-8338-4C04-80FE-AED25DB853AB}" type="slidenum">
              <a:rPr lang="en-CA" smtClean="0"/>
              <a:t>2</a:t>
            </a:fld>
            <a:endParaRPr lang="en-CA"/>
          </a:p>
        </p:txBody>
      </p:sp>
    </p:spTree>
    <p:extLst>
      <p:ext uri="{BB962C8B-B14F-4D97-AF65-F5344CB8AC3E}">
        <p14:creationId xmlns:p14="http://schemas.microsoft.com/office/powerpoint/2010/main" val="83060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A9605-D427-7110-4E60-E47040FA3E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8152FB-1929-84B2-AED0-7612DB1BAA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543D09-EB4D-ADE4-3A9D-1BB7307C07EE}"/>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5E5CE813-17D9-4AD2-3936-EDFD3C2DA788}"/>
              </a:ext>
            </a:extLst>
          </p:cNvPr>
          <p:cNvSpPr>
            <a:spLocks noGrp="1"/>
          </p:cNvSpPr>
          <p:nvPr>
            <p:ph type="sldNum" sz="quarter" idx="5"/>
          </p:nvPr>
        </p:nvSpPr>
        <p:spPr/>
        <p:txBody>
          <a:bodyPr/>
          <a:lstStyle/>
          <a:p>
            <a:fld id="{F367DF92-8338-4C04-80FE-AED25DB853AB}" type="slidenum">
              <a:rPr lang="en-CA" smtClean="0"/>
              <a:t>11</a:t>
            </a:fld>
            <a:endParaRPr lang="en-CA"/>
          </a:p>
        </p:txBody>
      </p:sp>
    </p:spTree>
    <p:extLst>
      <p:ext uri="{BB962C8B-B14F-4D97-AF65-F5344CB8AC3E}">
        <p14:creationId xmlns:p14="http://schemas.microsoft.com/office/powerpoint/2010/main" val="359136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0DFB9-CC2C-FDE3-BDC2-66C353B233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541C05-3AAC-820E-1AD8-42E1AF2A792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B30DDE-88C2-FD77-BDB6-BE600A03AE63}"/>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7DA87200-F0DD-EB23-3BD8-B4B7EC463D51}"/>
              </a:ext>
            </a:extLst>
          </p:cNvPr>
          <p:cNvSpPr>
            <a:spLocks noGrp="1"/>
          </p:cNvSpPr>
          <p:nvPr>
            <p:ph type="sldNum" sz="quarter" idx="5"/>
          </p:nvPr>
        </p:nvSpPr>
        <p:spPr/>
        <p:txBody>
          <a:bodyPr/>
          <a:lstStyle/>
          <a:p>
            <a:fld id="{F367DF92-8338-4C04-80FE-AED25DB853AB}" type="slidenum">
              <a:rPr lang="en-CA" smtClean="0"/>
              <a:t>12</a:t>
            </a:fld>
            <a:endParaRPr lang="en-CA"/>
          </a:p>
        </p:txBody>
      </p:sp>
    </p:spTree>
    <p:extLst>
      <p:ext uri="{BB962C8B-B14F-4D97-AF65-F5344CB8AC3E}">
        <p14:creationId xmlns:p14="http://schemas.microsoft.com/office/powerpoint/2010/main" val="109352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B18B-0451-5FB5-8BB6-7C19532A90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2AED69-591C-00FC-2987-77E6F6E951C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16E49D-3D85-CCC3-9727-B4799160730A}"/>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4A93DEAC-6169-DB06-3DA1-9D9422122B69}"/>
              </a:ext>
            </a:extLst>
          </p:cNvPr>
          <p:cNvSpPr>
            <a:spLocks noGrp="1"/>
          </p:cNvSpPr>
          <p:nvPr>
            <p:ph type="sldNum" sz="quarter" idx="5"/>
          </p:nvPr>
        </p:nvSpPr>
        <p:spPr/>
        <p:txBody>
          <a:bodyPr/>
          <a:lstStyle/>
          <a:p>
            <a:fld id="{F367DF92-8338-4C04-80FE-AED25DB853AB}" type="slidenum">
              <a:rPr lang="en-CA" smtClean="0"/>
              <a:t>13</a:t>
            </a:fld>
            <a:endParaRPr lang="en-CA"/>
          </a:p>
        </p:txBody>
      </p:sp>
    </p:spTree>
    <p:extLst>
      <p:ext uri="{BB962C8B-B14F-4D97-AF65-F5344CB8AC3E}">
        <p14:creationId xmlns:p14="http://schemas.microsoft.com/office/powerpoint/2010/main" val="171937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0757-4382-F07F-EEF3-2CE392B40E8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17D5BA-22E2-8C72-F45D-D119F3352D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C65583-6F36-325E-6BCE-513C74B818F4}"/>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FA116EB4-0B5B-636D-8059-EB01DE622191}"/>
              </a:ext>
            </a:extLst>
          </p:cNvPr>
          <p:cNvSpPr>
            <a:spLocks noGrp="1"/>
          </p:cNvSpPr>
          <p:nvPr>
            <p:ph type="sldNum" sz="quarter" idx="5"/>
          </p:nvPr>
        </p:nvSpPr>
        <p:spPr/>
        <p:txBody>
          <a:bodyPr/>
          <a:lstStyle/>
          <a:p>
            <a:fld id="{F367DF92-8338-4C04-80FE-AED25DB853AB}" type="slidenum">
              <a:rPr lang="en-CA" smtClean="0"/>
              <a:t>14</a:t>
            </a:fld>
            <a:endParaRPr lang="en-CA"/>
          </a:p>
        </p:txBody>
      </p:sp>
    </p:spTree>
    <p:extLst>
      <p:ext uri="{BB962C8B-B14F-4D97-AF65-F5344CB8AC3E}">
        <p14:creationId xmlns:p14="http://schemas.microsoft.com/office/powerpoint/2010/main" val="297347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320A7-2052-EF5E-61FB-82DA9F6830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848E22-E5FE-01C1-899E-AD680E760A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801210-8995-9FD0-1E2A-020A0CB8FEA6}"/>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48488D5A-71B5-52E1-25A8-418DF4701E93}"/>
              </a:ext>
            </a:extLst>
          </p:cNvPr>
          <p:cNvSpPr>
            <a:spLocks noGrp="1"/>
          </p:cNvSpPr>
          <p:nvPr>
            <p:ph type="sldNum" sz="quarter" idx="5"/>
          </p:nvPr>
        </p:nvSpPr>
        <p:spPr/>
        <p:txBody>
          <a:bodyPr/>
          <a:lstStyle/>
          <a:p>
            <a:fld id="{F367DF92-8338-4C04-80FE-AED25DB853AB}" type="slidenum">
              <a:rPr lang="en-CA" smtClean="0"/>
              <a:t>15</a:t>
            </a:fld>
            <a:endParaRPr lang="en-CA"/>
          </a:p>
        </p:txBody>
      </p:sp>
    </p:spTree>
    <p:extLst>
      <p:ext uri="{BB962C8B-B14F-4D97-AF65-F5344CB8AC3E}">
        <p14:creationId xmlns:p14="http://schemas.microsoft.com/office/powerpoint/2010/main" val="361652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367DF92-8338-4C04-80FE-AED25DB853AB}" type="slidenum">
              <a:rPr lang="en-CA" smtClean="0"/>
              <a:t>3</a:t>
            </a:fld>
            <a:endParaRPr lang="en-CA"/>
          </a:p>
        </p:txBody>
      </p:sp>
    </p:spTree>
    <p:extLst>
      <p:ext uri="{BB962C8B-B14F-4D97-AF65-F5344CB8AC3E}">
        <p14:creationId xmlns:p14="http://schemas.microsoft.com/office/powerpoint/2010/main" val="33715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C3960-4F08-2D03-1078-3C532632F4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F52C4E-F470-0667-32D3-BB34D74F56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D8E8F7-800F-12D5-F671-894ED815C12E}"/>
              </a:ext>
            </a:extLst>
          </p:cNvPr>
          <p:cNvSpPr>
            <a:spLocks noGrp="1"/>
          </p:cNvSpPr>
          <p:nvPr>
            <p:ph type="body" idx="1"/>
          </p:nvPr>
        </p:nvSpPr>
        <p:spPr/>
        <p:txBody>
          <a:bodyPr/>
          <a:lstStyle/>
          <a:p>
            <a:r>
              <a:rPr lang="fr-FR" sz="1200" b="0" i="0" u="none" strike="noStrike" kern="1200">
                <a:solidFill>
                  <a:schemeClr val="tx1"/>
                </a:solidFill>
                <a:effectLst/>
                <a:latin typeface="+mn-lt"/>
                <a:ea typeface="+mn-ea"/>
                <a:cs typeface="+mn-cs"/>
              </a:rPr>
              <a:t>Discussion : Pourquoi en remettre à vos membres , communauté ambassadeurs, collègues donner des exemples de gens en dehors des Richelieu.</a:t>
            </a:r>
            <a:r>
              <a:rPr lang="fr-FR" sz="1200" b="0" i="0" kern="1200">
                <a:solidFill>
                  <a:schemeClr val="tx1"/>
                </a:solidFill>
                <a:effectLst/>
                <a:latin typeface="+mn-lt"/>
                <a:ea typeface="+mn-ea"/>
                <a:cs typeface="+mn-cs"/>
              </a:rPr>
              <a:t>​</a:t>
            </a:r>
            <a:endParaRPr lang="en-CA" dirty="0"/>
          </a:p>
        </p:txBody>
      </p:sp>
      <p:sp>
        <p:nvSpPr>
          <p:cNvPr id="4" name="Espace réservé du numéro de diapositive 3">
            <a:extLst>
              <a:ext uri="{FF2B5EF4-FFF2-40B4-BE49-F238E27FC236}">
                <a16:creationId xmlns:a16="http://schemas.microsoft.com/office/drawing/2014/main" id="{124E8160-604D-5233-9B7B-677485680B03}"/>
              </a:ext>
            </a:extLst>
          </p:cNvPr>
          <p:cNvSpPr>
            <a:spLocks noGrp="1"/>
          </p:cNvSpPr>
          <p:nvPr>
            <p:ph type="sldNum" sz="quarter" idx="5"/>
          </p:nvPr>
        </p:nvSpPr>
        <p:spPr/>
        <p:txBody>
          <a:bodyPr/>
          <a:lstStyle/>
          <a:p>
            <a:fld id="{F367DF92-8338-4C04-80FE-AED25DB853AB}" type="slidenum">
              <a:rPr lang="en-CA" smtClean="0"/>
              <a:t>4</a:t>
            </a:fld>
            <a:endParaRPr lang="en-CA"/>
          </a:p>
        </p:txBody>
      </p:sp>
    </p:spTree>
    <p:extLst>
      <p:ext uri="{BB962C8B-B14F-4D97-AF65-F5344CB8AC3E}">
        <p14:creationId xmlns:p14="http://schemas.microsoft.com/office/powerpoint/2010/main" val="415468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54571-F496-F547-19A0-C32A92D67E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2411E9-DADC-F05E-3E4A-8191E0A4BF3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DE8EBF-A7E3-21C4-628F-18E98AD4A26A}"/>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5D71B97D-CCF2-480E-F124-6316369A0A3A}"/>
              </a:ext>
            </a:extLst>
          </p:cNvPr>
          <p:cNvSpPr>
            <a:spLocks noGrp="1"/>
          </p:cNvSpPr>
          <p:nvPr>
            <p:ph type="sldNum" sz="quarter" idx="5"/>
          </p:nvPr>
        </p:nvSpPr>
        <p:spPr/>
        <p:txBody>
          <a:bodyPr/>
          <a:lstStyle/>
          <a:p>
            <a:fld id="{F367DF92-8338-4C04-80FE-AED25DB853AB}" type="slidenum">
              <a:rPr lang="en-CA" smtClean="0"/>
              <a:t>5</a:t>
            </a:fld>
            <a:endParaRPr lang="en-CA"/>
          </a:p>
        </p:txBody>
      </p:sp>
    </p:spTree>
    <p:extLst>
      <p:ext uri="{BB962C8B-B14F-4D97-AF65-F5344CB8AC3E}">
        <p14:creationId xmlns:p14="http://schemas.microsoft.com/office/powerpoint/2010/main" val="135933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9571-E46B-2D6E-BFF7-B451D0AC4CF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DA76D4-1A75-86D1-2895-D19AB72768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899B95-0BF6-8DBD-7B6A-029EAD77E641}"/>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73B5FC4C-1189-03B2-069A-0CC1F9B42EA7}"/>
              </a:ext>
            </a:extLst>
          </p:cNvPr>
          <p:cNvSpPr>
            <a:spLocks noGrp="1"/>
          </p:cNvSpPr>
          <p:nvPr>
            <p:ph type="sldNum" sz="quarter" idx="5"/>
          </p:nvPr>
        </p:nvSpPr>
        <p:spPr/>
        <p:txBody>
          <a:bodyPr/>
          <a:lstStyle/>
          <a:p>
            <a:fld id="{F367DF92-8338-4C04-80FE-AED25DB853AB}" type="slidenum">
              <a:rPr lang="en-CA" smtClean="0"/>
              <a:t>6</a:t>
            </a:fld>
            <a:endParaRPr lang="en-CA"/>
          </a:p>
        </p:txBody>
      </p:sp>
    </p:spTree>
    <p:extLst>
      <p:ext uri="{BB962C8B-B14F-4D97-AF65-F5344CB8AC3E}">
        <p14:creationId xmlns:p14="http://schemas.microsoft.com/office/powerpoint/2010/main" val="368408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620B-B078-7392-D63D-A30B5066CE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2C077A-6125-457C-43CC-9118591B42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D86D8A-4118-5953-9A98-565436C0DA98}"/>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0D517389-EEB9-F7EC-1384-72C161FB0EFA}"/>
              </a:ext>
            </a:extLst>
          </p:cNvPr>
          <p:cNvSpPr>
            <a:spLocks noGrp="1"/>
          </p:cNvSpPr>
          <p:nvPr>
            <p:ph type="sldNum" sz="quarter" idx="5"/>
          </p:nvPr>
        </p:nvSpPr>
        <p:spPr/>
        <p:txBody>
          <a:bodyPr/>
          <a:lstStyle/>
          <a:p>
            <a:fld id="{F367DF92-8338-4C04-80FE-AED25DB853AB}" type="slidenum">
              <a:rPr lang="en-CA" smtClean="0"/>
              <a:t>7</a:t>
            </a:fld>
            <a:endParaRPr lang="en-CA"/>
          </a:p>
        </p:txBody>
      </p:sp>
    </p:spTree>
    <p:extLst>
      <p:ext uri="{BB962C8B-B14F-4D97-AF65-F5344CB8AC3E}">
        <p14:creationId xmlns:p14="http://schemas.microsoft.com/office/powerpoint/2010/main" val="35894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4EFAF-97FA-7052-D80F-0D18EE35579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56003A-FBC3-2968-3308-40EBA2BFFA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0D5210-0083-6032-CDCE-40130C51C528}"/>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29286BE6-B97A-BED2-4F93-A562426C93EB}"/>
              </a:ext>
            </a:extLst>
          </p:cNvPr>
          <p:cNvSpPr>
            <a:spLocks noGrp="1"/>
          </p:cNvSpPr>
          <p:nvPr>
            <p:ph type="sldNum" sz="quarter" idx="5"/>
          </p:nvPr>
        </p:nvSpPr>
        <p:spPr/>
        <p:txBody>
          <a:bodyPr/>
          <a:lstStyle/>
          <a:p>
            <a:fld id="{F367DF92-8338-4C04-80FE-AED25DB853AB}" type="slidenum">
              <a:rPr lang="en-CA" smtClean="0"/>
              <a:t>8</a:t>
            </a:fld>
            <a:endParaRPr lang="en-CA"/>
          </a:p>
        </p:txBody>
      </p:sp>
    </p:spTree>
    <p:extLst>
      <p:ext uri="{BB962C8B-B14F-4D97-AF65-F5344CB8AC3E}">
        <p14:creationId xmlns:p14="http://schemas.microsoft.com/office/powerpoint/2010/main" val="56585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F032-D059-D790-46A4-61C86BCDEF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38630C-9DDD-32B7-4BCC-37BE131FB1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EB4228-3DF2-F880-583E-55199DDB3641}"/>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48C6CBFF-7C55-E6F8-0EE7-AC1D65C9EE65}"/>
              </a:ext>
            </a:extLst>
          </p:cNvPr>
          <p:cNvSpPr>
            <a:spLocks noGrp="1"/>
          </p:cNvSpPr>
          <p:nvPr>
            <p:ph type="sldNum" sz="quarter" idx="5"/>
          </p:nvPr>
        </p:nvSpPr>
        <p:spPr/>
        <p:txBody>
          <a:bodyPr/>
          <a:lstStyle/>
          <a:p>
            <a:fld id="{F367DF92-8338-4C04-80FE-AED25DB853AB}" type="slidenum">
              <a:rPr lang="en-CA" smtClean="0"/>
              <a:t>9</a:t>
            </a:fld>
            <a:endParaRPr lang="en-CA"/>
          </a:p>
        </p:txBody>
      </p:sp>
    </p:spTree>
    <p:extLst>
      <p:ext uri="{BB962C8B-B14F-4D97-AF65-F5344CB8AC3E}">
        <p14:creationId xmlns:p14="http://schemas.microsoft.com/office/powerpoint/2010/main" val="309297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353CC-0A41-6D94-EADE-443904654A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3CEF1D-D06D-C389-0EAA-489250A991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507C74D-D3A2-58AF-CD40-754F58F2A884}"/>
              </a:ext>
            </a:extLst>
          </p:cNvPr>
          <p:cNvSpPr>
            <a:spLocks noGrp="1"/>
          </p:cNvSpPr>
          <p:nvPr>
            <p:ph type="body" idx="1"/>
          </p:nvPr>
        </p:nvSpPr>
        <p:spPr/>
        <p:txBody>
          <a:bodyPr/>
          <a:lstStyle/>
          <a:p>
            <a:endParaRPr lang="en-CA" dirty="0"/>
          </a:p>
        </p:txBody>
      </p:sp>
      <p:sp>
        <p:nvSpPr>
          <p:cNvPr id="4" name="Espace réservé du numéro de diapositive 3">
            <a:extLst>
              <a:ext uri="{FF2B5EF4-FFF2-40B4-BE49-F238E27FC236}">
                <a16:creationId xmlns:a16="http://schemas.microsoft.com/office/drawing/2014/main" id="{F964226A-A848-6BCE-38EC-C9366D8EE7C2}"/>
              </a:ext>
            </a:extLst>
          </p:cNvPr>
          <p:cNvSpPr>
            <a:spLocks noGrp="1"/>
          </p:cNvSpPr>
          <p:nvPr>
            <p:ph type="sldNum" sz="quarter" idx="5"/>
          </p:nvPr>
        </p:nvSpPr>
        <p:spPr/>
        <p:txBody>
          <a:bodyPr/>
          <a:lstStyle/>
          <a:p>
            <a:fld id="{F367DF92-8338-4C04-80FE-AED25DB853AB}" type="slidenum">
              <a:rPr lang="en-CA" smtClean="0"/>
              <a:t>10</a:t>
            </a:fld>
            <a:endParaRPr lang="en-CA"/>
          </a:p>
        </p:txBody>
      </p:sp>
    </p:spTree>
    <p:extLst>
      <p:ext uri="{BB962C8B-B14F-4D97-AF65-F5344CB8AC3E}">
        <p14:creationId xmlns:p14="http://schemas.microsoft.com/office/powerpoint/2010/main" val="369644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328F69-E496-6E1C-3D45-3D2824EEF16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EEE587B-3E2F-68B3-6E4C-508D411E10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B3FCFBCE-AA80-7860-D7C3-8D84377DC9F6}"/>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37C8653B-7AD4-B3BC-CA68-3A28846D32B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7C50804-E50D-6488-859A-5D33C23A6EA3}"/>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82960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7D9F-E7C9-43A0-354F-468704FA2329}"/>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1650C3-1DA9-719E-3BA3-B8037FD13C5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13C35FF-1C7B-60C3-7604-F254E7050731}"/>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CF0E0A7F-5B14-6FFA-6DE3-21EC43EE710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EF1E596-7C75-B7A5-EE68-5A10B55CA378}"/>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9684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D10D2E-0D25-EEF4-68B5-BEBB2D8D34F4}"/>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9207E15-1DFD-FB24-FFC0-AE4C9B2583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F14277E-05F8-E24F-81A7-63F862F36ADA}"/>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EDEFCC31-988A-0977-23B0-04FFE3DC374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D91271CC-8807-BB07-9DF0-8D56A39BEEC6}"/>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8381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65CA7A-2DC1-F373-57AF-DBC083D3A5D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55207B9-03A2-4525-BBE4-3B66BEB322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9C932B1-31F8-1410-95FE-DD2DEA9999DD}"/>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7241BCF6-5365-945D-7F35-F72EF72EF78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EF5AA64-C344-291A-C154-3EC32ADA9A22}"/>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16904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27BCF-5283-CA75-C2A6-D2B58513D6C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1C3732B-DC50-8F25-824A-A02FE0B0D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FCD6859-BE04-FFBD-CFDF-A244235D644F}"/>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7A6B9329-D664-F5C6-AA81-D2B8FD753A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7841248-17CD-134B-DA90-340B5D72AFA8}"/>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10825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889B4-DC66-F2B7-A17E-7C06BD829BB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9A64C32-7785-B787-4DCD-897F092C252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FEF3B2F7-135D-F7B9-9842-60EA82172B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0B0178B-E4E4-0569-19FE-6F07F8CED2D5}"/>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667546D8-9D36-BC11-856C-2CF6AA3B71F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09ED893-1062-FB34-680E-64887DEC3492}"/>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69549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52455-60EA-C1BA-B17D-72D3318BEA34}"/>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3234EE01-D562-DA13-A4A8-0A98DE0F1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52B14F-DBB6-6B1B-0D3D-922C46EB3E1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F039B7AB-090F-8CAD-1DE3-0071A6520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822038-77ED-9455-63B9-EE9D7C5B35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D6193EB2-0879-63DF-C314-C064A1D83098}"/>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8" name="Espace réservé du pied de page 7">
            <a:extLst>
              <a:ext uri="{FF2B5EF4-FFF2-40B4-BE49-F238E27FC236}">
                <a16:creationId xmlns:a16="http://schemas.microsoft.com/office/drawing/2014/main" id="{38659984-9B55-E929-CF1D-17A01E292F7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725E6FA-4A14-BE2E-C11B-1117F05246C7}"/>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159705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62291-2D39-CB64-882D-386F3574CF1D}"/>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316F481-B92D-FA7D-4FE2-E53A53681222}"/>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4" name="Espace réservé du pied de page 3">
            <a:extLst>
              <a:ext uri="{FF2B5EF4-FFF2-40B4-BE49-F238E27FC236}">
                <a16:creationId xmlns:a16="http://schemas.microsoft.com/office/drawing/2014/main" id="{79031CB4-39DC-F9E4-4405-D7AD74C3E3F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309D436-0A4E-84E2-7FDC-585720DA52EF}"/>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800211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B3689E-98C7-D5C7-E127-1403C0BB1D0E}"/>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3" name="Espace réservé du pied de page 2">
            <a:extLst>
              <a:ext uri="{FF2B5EF4-FFF2-40B4-BE49-F238E27FC236}">
                <a16:creationId xmlns:a16="http://schemas.microsoft.com/office/drawing/2014/main" id="{DE492111-651E-A01D-170A-4082CB83BDA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BB454ADF-904F-3CA2-BCB2-22613CB9B310}"/>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64320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8D610-A8E9-9870-B856-D93C5AAA06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36D2726F-EA5F-B45B-B6B7-633494508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F1982F1A-B2BA-ED45-B830-4661ABCF8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E7A826-71BC-4571-3A56-AA968962F530}"/>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C62132C7-2A55-81EE-10A3-B511C509698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D70D9C6-35FA-B6D1-0B00-91C8C5F391EB}"/>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233373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BB89C-A885-BAB4-85A5-6E5AFF1581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FB6EFD3A-6509-83DD-88BE-410719580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7755C38-E7AB-3AC8-F4B4-A57F08CCC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7FEA311-C73F-14CA-8AD8-7D9F5E64C9D4}"/>
              </a:ext>
            </a:extLst>
          </p:cNvPr>
          <p:cNvSpPr>
            <a:spLocks noGrp="1"/>
          </p:cNvSpPr>
          <p:nvPr>
            <p:ph type="dt" sz="half" idx="10"/>
          </p:nvPr>
        </p:nvSpPr>
        <p:spPr/>
        <p:txBody>
          <a:bodyPr/>
          <a:lstStyle/>
          <a:p>
            <a:fld id="{6E5FB948-A6F2-40F5-853C-F38816CCA388}" type="datetimeFigureOut">
              <a:rPr lang="fr-CA" smtClean="0"/>
              <a:t>2026-05-07</a:t>
            </a:fld>
            <a:endParaRPr lang="fr-CA"/>
          </a:p>
        </p:txBody>
      </p:sp>
      <p:sp>
        <p:nvSpPr>
          <p:cNvPr id="6" name="Espace réservé du pied de page 5">
            <a:extLst>
              <a:ext uri="{FF2B5EF4-FFF2-40B4-BE49-F238E27FC236}">
                <a16:creationId xmlns:a16="http://schemas.microsoft.com/office/drawing/2014/main" id="{51004AF7-E2E0-9905-3599-20B02D1D973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AD42F8E-822F-EA16-4D8E-4C28A64281DB}"/>
              </a:ext>
            </a:extLst>
          </p:cNvPr>
          <p:cNvSpPr>
            <a:spLocks noGrp="1"/>
          </p:cNvSpPr>
          <p:nvPr>
            <p:ph type="sldNum" sz="quarter" idx="12"/>
          </p:nvPr>
        </p:nvSpPr>
        <p:spPr/>
        <p:txBody>
          <a:bodyPr/>
          <a:lstStyle/>
          <a:p>
            <a:fld id="{B2854D36-DD32-4CD2-BBDE-AC525BEA0856}" type="slidenum">
              <a:rPr lang="fr-CA" smtClean="0"/>
              <a:t>‹N°›</a:t>
            </a:fld>
            <a:endParaRPr lang="fr-CA"/>
          </a:p>
        </p:txBody>
      </p:sp>
    </p:spTree>
    <p:extLst>
      <p:ext uri="{BB962C8B-B14F-4D97-AF65-F5344CB8AC3E}">
        <p14:creationId xmlns:p14="http://schemas.microsoft.com/office/powerpoint/2010/main" val="356530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80C415-5348-FF3A-8E04-7C5A54EDF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C100619-3835-AEFA-149A-1ADE8CC358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DF65F85-62C6-8721-F12F-BF8B397E1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FB948-A6F2-40F5-853C-F38816CCA388}" type="datetimeFigureOut">
              <a:rPr lang="fr-CA" smtClean="0"/>
              <a:t>2026-05-07</a:t>
            </a:fld>
            <a:endParaRPr lang="fr-CA"/>
          </a:p>
        </p:txBody>
      </p:sp>
      <p:sp>
        <p:nvSpPr>
          <p:cNvPr id="5" name="Espace réservé du pied de page 4">
            <a:extLst>
              <a:ext uri="{FF2B5EF4-FFF2-40B4-BE49-F238E27FC236}">
                <a16:creationId xmlns:a16="http://schemas.microsoft.com/office/drawing/2014/main" id="{F2157DD7-2980-1EDE-3699-D445461C4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718A06A-BDB0-5804-30C3-6C789023A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4D36-DD32-4CD2-BBDE-AC525BEA0856}" type="slidenum">
              <a:rPr lang="fr-CA" smtClean="0"/>
              <a:t>‹N°›</a:t>
            </a:fld>
            <a:endParaRPr lang="fr-CA"/>
          </a:p>
        </p:txBody>
      </p:sp>
    </p:spTree>
    <p:extLst>
      <p:ext uri="{BB962C8B-B14F-4D97-AF65-F5344CB8AC3E}">
        <p14:creationId xmlns:p14="http://schemas.microsoft.com/office/powerpoint/2010/main" val="30228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FC4F91-FE8A-2447-E3E0-A9CFB872DAF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1011383" y="966217"/>
            <a:ext cx="10169235" cy="2185157"/>
          </a:xfrm>
        </p:spPr>
        <p:txBody>
          <a:bodyPr>
            <a:noAutofit/>
          </a:bodyPr>
          <a:lstStyle/>
          <a:p>
            <a:pPr algn="ctr">
              <a:lnSpc>
                <a:spcPct val="90000"/>
              </a:lnSpc>
            </a:pPr>
            <a:r>
              <a:rPr lang="fr-CA" sz="4400" b="1" cap="all" dirty="0">
                <a:solidFill>
                  <a:srgbClr val="004D40"/>
                </a:solidFill>
                <a:latin typeface="Nexa Bold" panose="02000000000000000000" pitchFamily="50" charset="0"/>
                <a:cs typeface="Arial"/>
              </a:rPr>
              <a:t>Merci à notre généreux partenaire pour la commandite de cet atelier</a:t>
            </a:r>
            <a:endParaRPr lang="fr-CA" sz="4000" cap="all" dirty="0">
              <a:solidFill>
                <a:srgbClr val="004D40"/>
              </a:solidFill>
              <a:latin typeface="Nexa Bold" panose="02000000000000000000" pitchFamily="50" charset="0"/>
            </a:endParaRPr>
          </a:p>
        </p:txBody>
      </p:sp>
      <p:pic>
        <p:nvPicPr>
          <p:cNvPr id="3" name="Image 2">
            <a:extLst>
              <a:ext uri="{FF2B5EF4-FFF2-40B4-BE49-F238E27FC236}">
                <a16:creationId xmlns:a16="http://schemas.microsoft.com/office/drawing/2014/main" id="{3EB31756-2CA0-5072-9343-090EA6A285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4314" y="3226592"/>
            <a:ext cx="3383371" cy="2201192"/>
          </a:xfrm>
          <a:prstGeom prst="rect">
            <a:avLst/>
          </a:prstGeom>
        </p:spPr>
      </p:pic>
    </p:spTree>
    <p:extLst>
      <p:ext uri="{BB962C8B-B14F-4D97-AF65-F5344CB8AC3E}">
        <p14:creationId xmlns:p14="http://schemas.microsoft.com/office/powerpoint/2010/main" val="203267972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FD5F6-461D-10E2-5985-F487BED6C74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1D3E0E5-BAC7-FC53-69E7-F993E1AEFA4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6F029CBD-9986-CDFA-48D3-E809788C8D0A}"/>
              </a:ext>
            </a:extLst>
          </p:cNvPr>
          <p:cNvSpPr txBox="1"/>
          <p:nvPr/>
        </p:nvSpPr>
        <p:spPr>
          <a:xfrm>
            <a:off x="660904" y="1552035"/>
            <a:ext cx="10717572" cy="258917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Subvention pour une initiative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liée à l’environnement;</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mobilisant les acteurs de votre milieu;</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visant la mise en place de conditions favorables au développement du potentiel des jeunes de votre territoire.</a:t>
            </a:r>
          </a:p>
        </p:txBody>
      </p:sp>
      <p:sp>
        <p:nvSpPr>
          <p:cNvPr id="3" name="Titre 1">
            <a:extLst>
              <a:ext uri="{FF2B5EF4-FFF2-40B4-BE49-F238E27FC236}">
                <a16:creationId xmlns:a16="http://schemas.microsoft.com/office/drawing/2014/main" id="{14CFBFD2-65ED-47BE-890D-AD1F759706E8}"/>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Politique de subvention​</a:t>
            </a:r>
          </a:p>
        </p:txBody>
      </p:sp>
    </p:spTree>
    <p:extLst>
      <p:ext uri="{BB962C8B-B14F-4D97-AF65-F5344CB8AC3E}">
        <p14:creationId xmlns:p14="http://schemas.microsoft.com/office/powerpoint/2010/main" val="213544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7EB2C-8C71-A9DA-00BD-4138C5CA60E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58B60F5-A479-8A00-A448-444FFF7DFD9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CCE14D7C-1CE4-5EE5-96D3-48B185AE480B}"/>
              </a:ext>
            </a:extLst>
          </p:cNvPr>
          <p:cNvSpPr txBox="1"/>
          <p:nvPr/>
        </p:nvSpPr>
        <p:spPr>
          <a:xfrm>
            <a:off x="660904" y="1552035"/>
            <a:ext cx="5252879" cy="258917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9C44"/>
                </a:solidFill>
                <a:effectLst/>
                <a:uLnTx/>
                <a:uFillTx/>
                <a:latin typeface="Nexa Light"/>
                <a:ea typeface="+mn-ea"/>
                <a:cs typeface="Arial"/>
              </a:rPr>
              <a:t>Organismes reconnus et soutenus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Écoles</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Centres de services scolaires ou commissions scolaires</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OBNL et Associations</a:t>
            </a:r>
          </a:p>
        </p:txBody>
      </p:sp>
      <p:sp>
        <p:nvSpPr>
          <p:cNvPr id="3" name="Titre 1">
            <a:extLst>
              <a:ext uri="{FF2B5EF4-FFF2-40B4-BE49-F238E27FC236}">
                <a16:creationId xmlns:a16="http://schemas.microsoft.com/office/drawing/2014/main" id="{D3C1E721-4AA2-C94D-0FA6-931D15A6B40F}"/>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Politique de subvention​</a:t>
            </a:r>
          </a:p>
        </p:txBody>
      </p:sp>
      <p:sp>
        <p:nvSpPr>
          <p:cNvPr id="4" name="ZoneTexte 3">
            <a:extLst>
              <a:ext uri="{FF2B5EF4-FFF2-40B4-BE49-F238E27FC236}">
                <a16:creationId xmlns:a16="http://schemas.microsoft.com/office/drawing/2014/main" id="{C53F2335-6139-33D5-9E2A-38DCC20C80A9}"/>
              </a:ext>
            </a:extLst>
          </p:cNvPr>
          <p:cNvSpPr txBox="1"/>
          <p:nvPr/>
        </p:nvSpPr>
        <p:spPr>
          <a:xfrm>
            <a:off x="5913783" y="1552035"/>
            <a:ext cx="5252879" cy="4408899"/>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9C44"/>
                </a:solidFill>
                <a:effectLst/>
                <a:uLnTx/>
                <a:uFillTx/>
                <a:latin typeface="Nexa Light"/>
                <a:ea typeface="+mn-ea"/>
                <a:cs typeface="Arial"/>
              </a:rPr>
              <a:t>Organismes non reconnus et non soutenus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Entreprises à but lucratif</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Autres fondations</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Club </a:t>
            </a:r>
            <a:r>
              <a:rPr lang="fr-FR" sz="2200" dirty="0">
                <a:solidFill>
                  <a:srgbClr val="004D40"/>
                </a:solidFill>
                <a:latin typeface="Nexa Light"/>
                <a:cs typeface="Arial"/>
              </a:rPr>
              <a:t>R</a:t>
            </a:r>
            <a:r>
              <a:rPr kumimoji="0" lang="fr-FR" sz="2200" b="0" i="0" u="none" strike="noStrike" kern="1200" cap="none" spc="0" normalizeH="0" baseline="0" noProof="0" dirty="0" err="1">
                <a:ln>
                  <a:noFill/>
                </a:ln>
                <a:solidFill>
                  <a:srgbClr val="004D40"/>
                </a:solidFill>
                <a:effectLst/>
                <a:uLnTx/>
                <a:uFillTx/>
                <a:latin typeface="Nexa Light"/>
                <a:ea typeface="+mn-ea"/>
                <a:cs typeface="Arial"/>
              </a:rPr>
              <a:t>ichelieu</a:t>
            </a:r>
            <a:endParaRPr lang="fr-FR" sz="2200" dirty="0">
              <a:solidFill>
                <a:srgbClr val="004D40"/>
              </a:solidFill>
              <a:latin typeface="Nexa Light"/>
              <a:cs typeface="Arial"/>
            </a:endParaRP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Individu seul</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Municipalités et autres organismes gouvernementaux</a:t>
            </a:r>
            <a:r>
              <a:rPr kumimoji="0" lang="fr-CA" sz="1200" b="0" i="0" u="none" strike="noStrike" kern="1200" cap="none" spc="0" normalizeH="0" baseline="0" noProof="0" dirty="0">
                <a:ln>
                  <a:noFill/>
                </a:ln>
                <a:solidFill>
                  <a:srgbClr val="009C44"/>
                </a:solidFill>
                <a:effectLst/>
                <a:uLnTx/>
                <a:uFillTx/>
                <a:latin typeface="Nexa Light" panose="02000000000000000000" pitchFamily="50" charset="0"/>
                <a:ea typeface="+mn-ea"/>
                <a:cs typeface="Arial" panose="020B0604020202020204" pitchFamily="34" charset="0"/>
              </a:rPr>
              <a:t> (leur partenariat est cependant apprécié)</a:t>
            </a:r>
            <a:endParaRPr kumimoji="0" lang="fr-FR" sz="2200" b="0" i="0" u="none" strike="noStrike" kern="1200" cap="none" spc="0" normalizeH="0" baseline="0" noProof="0" dirty="0">
              <a:ln>
                <a:noFill/>
              </a:ln>
              <a:solidFill>
                <a:srgbClr val="004D40"/>
              </a:solidFill>
              <a:effectLst/>
              <a:uLnTx/>
              <a:uFillTx/>
              <a:latin typeface="Nexa Light"/>
              <a:ea typeface="+mn-ea"/>
              <a:cs typeface="Arial"/>
            </a:endParaRPr>
          </a:p>
        </p:txBody>
      </p:sp>
    </p:spTree>
    <p:extLst>
      <p:ext uri="{BB962C8B-B14F-4D97-AF65-F5344CB8AC3E}">
        <p14:creationId xmlns:p14="http://schemas.microsoft.com/office/powerpoint/2010/main" val="92332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AB42D-2D30-D715-B858-D4DCC6E114B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940D0B8-B68E-712D-B76B-5DB2422C99D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FD55201E-153E-D8DC-BD5A-93DFE1559547}"/>
              </a:ext>
            </a:extLst>
          </p:cNvPr>
          <p:cNvSpPr txBox="1"/>
          <p:nvPr/>
        </p:nvSpPr>
        <p:spPr>
          <a:xfrm>
            <a:off x="660904" y="1552035"/>
            <a:ext cx="11039483" cy="3435556"/>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i="0" u="none" strike="noStrike" kern="1200" cap="none" spc="0" normalizeH="0" baseline="0" noProof="0" dirty="0">
                <a:ln>
                  <a:noFill/>
                </a:ln>
                <a:solidFill>
                  <a:srgbClr val="004D40"/>
                </a:solidFill>
                <a:effectLst/>
                <a:uLnTx/>
                <a:uFillTx/>
                <a:latin typeface="Nexa Bold" panose="02000000000000000000" pitchFamily="50" charset="0"/>
                <a:cs typeface="Arial"/>
              </a:rPr>
              <a:t>Montant de la subvention</a:t>
            </a:r>
          </a:p>
          <a:p>
            <a:pPr lvl="0">
              <a:lnSpc>
                <a:spcPct val="150000"/>
              </a:lnSpc>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Pour les projets de </a:t>
            </a:r>
            <a:r>
              <a:rPr kumimoji="0" lang="fr-FR" sz="2200" b="0" i="0" u="none" strike="noStrike" kern="1200" cap="none" spc="0" normalizeH="0" baseline="0" noProof="0" dirty="0">
                <a:ln>
                  <a:noFill/>
                </a:ln>
                <a:solidFill>
                  <a:srgbClr val="009C44"/>
                </a:solidFill>
                <a:effectLst/>
                <a:uLnTx/>
                <a:uFillTx/>
                <a:latin typeface="Nexa Bold" panose="02000000000000000000" pitchFamily="50" charset="0"/>
                <a:cs typeface="Arial"/>
              </a:rPr>
              <a:t>75 000 $ et plus</a:t>
            </a:r>
            <a:r>
              <a:rPr kumimoji="0" lang="fr-FR" sz="2200" b="0" i="0" u="none" strike="noStrike" kern="1200" cap="none" spc="0" normalizeH="0" baseline="0" noProof="0" dirty="0">
                <a:ln>
                  <a:noFill/>
                </a:ln>
                <a:solidFill>
                  <a:srgbClr val="004D40"/>
                </a:solidFill>
                <a:effectLst/>
                <a:uLnTx/>
                <a:uFillTx/>
                <a:latin typeface="Nexa Light"/>
                <a:ea typeface="+mn-ea"/>
                <a:cs typeface="Arial"/>
              </a:rPr>
              <a:t>, la subvention sera d’un </a:t>
            </a:r>
            <a:r>
              <a:rPr kumimoji="0" lang="fr-FR" sz="2200" b="0" i="0" u="none" strike="noStrike" kern="1200" cap="none" spc="0" normalizeH="0" baseline="0" noProof="0" dirty="0">
                <a:ln>
                  <a:noFill/>
                </a:ln>
                <a:solidFill>
                  <a:srgbClr val="009C44"/>
                </a:solidFill>
                <a:effectLst/>
                <a:uLnTx/>
                <a:uFillTx/>
                <a:latin typeface="Nexa Bold" panose="02000000000000000000" pitchFamily="50" charset="0"/>
                <a:cs typeface="Arial"/>
              </a:rPr>
              <a:t>maximum de 15 %</a:t>
            </a:r>
            <a:r>
              <a:rPr kumimoji="0" lang="fr-FR" sz="2200" b="0" i="0" u="none" strike="noStrike" kern="1200" cap="none" spc="0" normalizeH="0" baseline="0" noProof="0" dirty="0">
                <a:ln>
                  <a:noFill/>
                </a:ln>
                <a:solidFill>
                  <a:srgbClr val="004D40"/>
                </a:solidFill>
                <a:effectLst/>
                <a:uLnTx/>
                <a:uFillTx/>
                <a:latin typeface="Nexa Light"/>
                <a:cs typeface="Arial"/>
              </a:rPr>
              <a:t>,</a:t>
            </a:r>
            <a:r>
              <a:rPr kumimoji="0" lang="fr-FR" sz="2200" b="0" i="0" u="none" strike="noStrike" kern="1200" cap="none" spc="0" normalizeH="0" baseline="0" noProof="0" dirty="0">
                <a:ln>
                  <a:noFill/>
                </a:ln>
                <a:solidFill>
                  <a:srgbClr val="004D40"/>
                </a:solidFill>
                <a:effectLst/>
                <a:uLnTx/>
                <a:uFillTx/>
                <a:latin typeface="Nexa Bold" panose="02000000000000000000" pitchFamily="50" charset="0"/>
                <a:cs typeface="Arial"/>
              </a:rPr>
              <a:t> </a:t>
            </a:r>
            <a:r>
              <a:rPr kumimoji="0" lang="fr-FR" sz="2200" b="0" i="0" u="none" strike="noStrike" kern="1200" cap="none" spc="0" normalizeH="0" baseline="0" noProof="0" dirty="0">
                <a:ln>
                  <a:noFill/>
                </a:ln>
                <a:solidFill>
                  <a:srgbClr val="004D40"/>
                </a:solidFill>
                <a:effectLst/>
                <a:uLnTx/>
                <a:uFillTx/>
                <a:latin typeface="Nexa Light"/>
                <a:ea typeface="+mn-ea"/>
                <a:cs typeface="Arial"/>
              </a:rPr>
              <a:t>avec un maximum de 20 000 $.</a:t>
            </a:r>
          </a:p>
          <a:p>
            <a:pPr lvl="0">
              <a:lnSpc>
                <a:spcPct val="150000"/>
              </a:lnSpc>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Pour les projets de </a:t>
            </a:r>
            <a:r>
              <a:rPr lang="fr-FR" sz="2200" dirty="0">
                <a:solidFill>
                  <a:srgbClr val="009C44"/>
                </a:solidFill>
                <a:latin typeface="Nexa Bold" panose="02000000000000000000" pitchFamily="50" charset="0"/>
                <a:cs typeface="Arial"/>
              </a:rPr>
              <a:t>75 000 $ et moins</a:t>
            </a:r>
            <a:r>
              <a:rPr kumimoji="0" lang="fr-FR" sz="2200" b="0" i="0" u="none" strike="noStrike" kern="1200" cap="none" spc="0" normalizeH="0" baseline="0" noProof="0" dirty="0">
                <a:ln>
                  <a:noFill/>
                </a:ln>
                <a:solidFill>
                  <a:srgbClr val="004D40"/>
                </a:solidFill>
                <a:effectLst/>
                <a:uLnTx/>
                <a:uFillTx/>
                <a:latin typeface="Nexa Light"/>
                <a:ea typeface="+mn-ea"/>
                <a:cs typeface="Arial"/>
              </a:rPr>
              <a:t>, la subvention sera d’un </a:t>
            </a:r>
            <a:r>
              <a:rPr lang="fr-FR" sz="2200" dirty="0">
                <a:solidFill>
                  <a:srgbClr val="009C44"/>
                </a:solidFill>
                <a:latin typeface="Nexa Bold" panose="02000000000000000000" pitchFamily="50" charset="0"/>
                <a:cs typeface="Arial"/>
              </a:rPr>
              <a:t>maximum de 20 %</a:t>
            </a:r>
            <a:r>
              <a:rPr lang="fr-FR" sz="2200" dirty="0">
                <a:solidFill>
                  <a:srgbClr val="004D40"/>
                </a:solidFill>
                <a:latin typeface="Nexa Light"/>
                <a:cs typeface="Arial"/>
              </a:rPr>
              <a:t>,</a:t>
            </a:r>
            <a:r>
              <a:rPr kumimoji="0" lang="fr-FR" sz="2200" b="0" i="0" u="none" strike="noStrike" kern="1200" cap="none" spc="0" normalizeH="0" baseline="0" noProof="0" dirty="0">
                <a:ln>
                  <a:noFill/>
                </a:ln>
                <a:solidFill>
                  <a:srgbClr val="004D40"/>
                </a:solidFill>
                <a:effectLst/>
                <a:uLnTx/>
                <a:uFillTx/>
                <a:latin typeface="Nexa Light"/>
                <a:ea typeface="+mn-ea"/>
                <a:cs typeface="Arial"/>
              </a:rPr>
              <a:t> avec un maximum de 10 000 $.</a:t>
            </a:r>
          </a:p>
          <a:p>
            <a:pPr lvl="0">
              <a:defRPr/>
            </a:pPr>
            <a:endParaRPr lang="fr-FR" sz="2200" dirty="0">
              <a:solidFill>
                <a:srgbClr val="004D40"/>
              </a:solidFill>
              <a:latin typeface="Nexa Light"/>
              <a:cs typeface="Arial"/>
            </a:endParaRPr>
          </a:p>
          <a:p>
            <a:pPr lvl="0">
              <a:lnSpc>
                <a:spcPct val="150000"/>
              </a:lnSpc>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Les coûts du projet, incluant toutes les phases, doivent être de 150 000 $ ou moins. </a:t>
            </a:r>
          </a:p>
        </p:txBody>
      </p:sp>
      <p:sp>
        <p:nvSpPr>
          <p:cNvPr id="3" name="Titre 1">
            <a:extLst>
              <a:ext uri="{FF2B5EF4-FFF2-40B4-BE49-F238E27FC236}">
                <a16:creationId xmlns:a16="http://schemas.microsoft.com/office/drawing/2014/main" id="{FD04BBA4-A83F-15DC-A8E2-DC6BA791137D}"/>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Politique de subvention​</a:t>
            </a:r>
          </a:p>
        </p:txBody>
      </p:sp>
    </p:spTree>
    <p:extLst>
      <p:ext uri="{BB962C8B-B14F-4D97-AF65-F5344CB8AC3E}">
        <p14:creationId xmlns:p14="http://schemas.microsoft.com/office/powerpoint/2010/main" val="96367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63CF8-A4FF-490A-D4D7-69D57019AB2F}"/>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C52BCD0-CADA-0107-58AE-99C1461E60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30B87825-6004-1068-5E00-67F73E942B08}"/>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Critères de subvention</a:t>
            </a:r>
          </a:p>
        </p:txBody>
      </p:sp>
      <p:sp>
        <p:nvSpPr>
          <p:cNvPr id="4" name="ZoneTexte 3">
            <a:extLst>
              <a:ext uri="{FF2B5EF4-FFF2-40B4-BE49-F238E27FC236}">
                <a16:creationId xmlns:a16="http://schemas.microsoft.com/office/drawing/2014/main" id="{59AB4A90-EAB1-BE0B-0A99-507E189142F6}"/>
              </a:ext>
            </a:extLst>
          </p:cNvPr>
          <p:cNvSpPr txBox="1"/>
          <p:nvPr/>
        </p:nvSpPr>
        <p:spPr>
          <a:xfrm>
            <a:off x="660904" y="1552035"/>
            <a:ext cx="10808853" cy="3604833"/>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La FRI est sensible à la créativité, à l’innovation, à l’implication bénévole et à l’engagement des organismes sollicitant un appui financier.</a:t>
            </a:r>
          </a:p>
          <a:p>
            <a:pPr marR="0" lvl="0" defTabSz="914400" rtl="0" eaLnBrk="1" fontAlgn="auto" latinLnBrk="0" hangingPunct="1">
              <a:lnSpc>
                <a:spcPct val="150000"/>
              </a:lnSpc>
              <a:spcBef>
                <a:spcPts val="0"/>
              </a:spcBef>
              <a:spcAft>
                <a:spcPts val="0"/>
              </a:spcAft>
              <a:buClrTx/>
              <a:buSzTx/>
              <a:tabLst/>
              <a:defRPr/>
            </a:pPr>
            <a:endParaRPr lang="fr-FR" sz="2200" dirty="0">
              <a:solidFill>
                <a:srgbClr val="004D40"/>
              </a:solidFill>
              <a:latin typeface="Nexa Light"/>
              <a:cs typeface="Arial"/>
            </a:endParaRPr>
          </a:p>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La FRI soutiendra les partenaires qui proposeront des projets dans les domaines suivants :</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Protection</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Nettoyage et restauration</a:t>
            </a:r>
          </a:p>
        </p:txBody>
      </p:sp>
      <p:sp>
        <p:nvSpPr>
          <p:cNvPr id="6" name="ZoneTexte 5">
            <a:extLst>
              <a:ext uri="{FF2B5EF4-FFF2-40B4-BE49-F238E27FC236}">
                <a16:creationId xmlns:a16="http://schemas.microsoft.com/office/drawing/2014/main" id="{AA2B73F3-6A5C-E470-7FBF-8DB46EA0BB80}"/>
              </a:ext>
            </a:extLst>
          </p:cNvPr>
          <p:cNvSpPr txBox="1"/>
          <p:nvPr/>
        </p:nvSpPr>
        <p:spPr>
          <a:xfrm>
            <a:off x="5315730" y="4091192"/>
            <a:ext cx="10808853" cy="1065676"/>
          </a:xfrm>
          <a:prstGeom prst="rect">
            <a:avLst/>
          </a:prstGeom>
          <a:noFill/>
        </p:spPr>
        <p:txBody>
          <a:bodyPr wrap="square" lIns="91440" tIns="45720" rIns="91440" bIns="45720" rtlCol="0" anchor="t" anchorCtr="0">
            <a:spAutoFit/>
          </a:bodyPr>
          <a:lstStyle/>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Mise en valeur</a:t>
            </a:r>
          </a:p>
          <a:p>
            <a:pPr marL="800100" lvl="1" indent="-342900">
              <a:lnSpc>
                <a:spcPct val="150000"/>
              </a:lnSpc>
              <a:buFont typeface="Arial" panose="020B0604020202020204" pitchFamily="34" charset="0"/>
              <a:buChar char="•"/>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Développement de l’énergie verte</a:t>
            </a:r>
          </a:p>
        </p:txBody>
      </p:sp>
    </p:spTree>
    <p:extLst>
      <p:ext uri="{BB962C8B-B14F-4D97-AF65-F5344CB8AC3E}">
        <p14:creationId xmlns:p14="http://schemas.microsoft.com/office/powerpoint/2010/main" val="103881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89B88-7769-5168-9B19-04D95761BB3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02E46229-31FC-9FF1-F986-D8F82AFB774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043D14FB-FC17-765B-714F-588175D172BB}"/>
              </a:ext>
            </a:extLst>
          </p:cNvPr>
          <p:cNvSpPr txBox="1">
            <a:spLocks/>
          </p:cNvSpPr>
          <p:nvPr/>
        </p:nvSpPr>
        <p:spPr>
          <a:xfrm>
            <a:off x="636607" y="778342"/>
            <a:ext cx="7945418" cy="922790"/>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Exemples de subventions acceptées​</a:t>
            </a:r>
          </a:p>
        </p:txBody>
      </p:sp>
      <p:pic>
        <p:nvPicPr>
          <p:cNvPr id="2" name="Image 1">
            <a:extLst>
              <a:ext uri="{FF2B5EF4-FFF2-40B4-BE49-F238E27FC236}">
                <a16:creationId xmlns:a16="http://schemas.microsoft.com/office/drawing/2014/main" id="{AB61BF07-2E80-851F-7F9F-C3502A7BFE65}"/>
              </a:ext>
            </a:extLst>
          </p:cNvPr>
          <p:cNvPicPr>
            <a:picLocks noChangeAspect="1"/>
          </p:cNvPicPr>
          <p:nvPr/>
        </p:nvPicPr>
        <p:blipFill>
          <a:blip r:embed="rId4">
            <a:extLst>
              <a:ext uri="{28A0092B-C50C-407E-A947-70E740481C1C}">
                <a14:useLocalDpi xmlns:a14="http://schemas.microsoft.com/office/drawing/2010/main" val="0"/>
              </a:ext>
            </a:extLst>
          </a:blip>
          <a:srcRect l="148" t="4578" b="-137"/>
          <a:stretch>
            <a:fillRect/>
          </a:stretch>
        </p:blipFill>
        <p:spPr>
          <a:xfrm>
            <a:off x="1654717" y="2007699"/>
            <a:ext cx="2843717" cy="2040838"/>
          </a:xfrm>
          <a:prstGeom prst="rect">
            <a:avLst/>
          </a:prstGeom>
        </p:spPr>
      </p:pic>
      <p:pic>
        <p:nvPicPr>
          <p:cNvPr id="10" name="Picture 2">
            <a:extLst>
              <a:ext uri="{FF2B5EF4-FFF2-40B4-BE49-F238E27FC236}">
                <a16:creationId xmlns:a16="http://schemas.microsoft.com/office/drawing/2014/main" id="{040EFFDD-2479-4A2E-4193-A64B3E249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84" r="3484"/>
          <a:stretch/>
        </p:blipFill>
        <p:spPr bwMode="auto">
          <a:xfrm>
            <a:off x="7689362" y="2004768"/>
            <a:ext cx="2847921" cy="2040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72958A6-E0FC-5A65-B7CE-BE1B6C174F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1246" b="15000"/>
          <a:stretch>
            <a:fillRect/>
          </a:stretch>
        </p:blipFill>
        <p:spPr bwMode="auto">
          <a:xfrm>
            <a:off x="4670351" y="2004768"/>
            <a:ext cx="2847507" cy="204083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C53C4C5A-3910-F407-7E11-AD3F9EB45040}"/>
              </a:ext>
            </a:extLst>
          </p:cNvPr>
          <p:cNvSpPr txBox="1"/>
          <p:nvPr/>
        </p:nvSpPr>
        <p:spPr>
          <a:xfrm>
            <a:off x="1654715" y="4209660"/>
            <a:ext cx="2843717" cy="1754326"/>
          </a:xfrm>
          <a:custGeom>
            <a:avLst/>
            <a:gdLst>
              <a:gd name="csX0" fmla="*/ 0 w 10717572"/>
              <a:gd name="csY0" fmla="*/ 0 h 2862322"/>
              <a:gd name="csX1" fmla="*/ 10717572 w 10717572"/>
              <a:gd name="csY1" fmla="*/ 0 h 2862322"/>
              <a:gd name="csX2" fmla="*/ 10717572 w 10717572"/>
              <a:gd name="csY2" fmla="*/ 2862322 h 2862322"/>
              <a:gd name="csX3" fmla="*/ 0 w 10717572"/>
              <a:gd name="csY3" fmla="*/ 2862322 h 2862322"/>
              <a:gd name="csX4" fmla="*/ 0 w 10717572"/>
              <a:gd name="csY4" fmla="*/ 0 h 2862322"/>
              <a:gd name="csX0" fmla="*/ 1038225 w 10717572"/>
              <a:gd name="csY0" fmla="*/ 714375 h 2862322"/>
              <a:gd name="csX1" fmla="*/ 10717572 w 10717572"/>
              <a:gd name="csY1" fmla="*/ 0 h 2862322"/>
              <a:gd name="csX2" fmla="*/ 10717572 w 10717572"/>
              <a:gd name="csY2" fmla="*/ 2862322 h 2862322"/>
              <a:gd name="csX3" fmla="*/ 0 w 10717572"/>
              <a:gd name="csY3" fmla="*/ 2862322 h 2862322"/>
              <a:gd name="csX4" fmla="*/ 1038225 w 10717572"/>
              <a:gd name="csY4" fmla="*/ 714375 h 2862322"/>
            </a:gdLst>
            <a:ahLst/>
            <a:cxnLst>
              <a:cxn ang="0">
                <a:pos x="csX0" y="csY0"/>
              </a:cxn>
              <a:cxn ang="0">
                <a:pos x="csX1" y="csY1"/>
              </a:cxn>
              <a:cxn ang="0">
                <a:pos x="csX2" y="csY2"/>
              </a:cxn>
              <a:cxn ang="0">
                <a:pos x="csX3" y="csY3"/>
              </a:cxn>
              <a:cxn ang="0">
                <a:pos x="csX4" y="csY4"/>
              </a:cxn>
            </a:cxnLst>
            <a:rect l="l" t="t" r="r" b="b"/>
            <a:pathLst>
              <a:path w="10717572" h="2862322">
                <a:moveTo>
                  <a:pt x="1038225" y="714375"/>
                </a:moveTo>
                <a:lnTo>
                  <a:pt x="10717572" y="0"/>
                </a:lnTo>
                <a:lnTo>
                  <a:pt x="10717572" y="2862322"/>
                </a:lnTo>
                <a:lnTo>
                  <a:pt x="0" y="2862322"/>
                </a:lnTo>
                <a:lnTo>
                  <a:pt x="1038225" y="714375"/>
                </a:lnTo>
                <a:close/>
              </a:path>
            </a:pathLst>
          </a:custGeom>
          <a:noFill/>
        </p:spPr>
        <p:txBody>
          <a:bodyPr wrap="square" lIns="91440" tIns="45720" rIns="91440" bIns="45720" rtlCol="0" anchor="t" anchorCtr="0">
            <a:spAutoFit/>
          </a:bodyPr>
          <a:lstStyle/>
          <a:p>
            <a:r>
              <a:rPr lang="fr-FR" sz="1200" dirty="0">
                <a:solidFill>
                  <a:srgbClr val="004D40"/>
                </a:solidFill>
                <a:latin typeface="Nexa Bold" panose="02000000000000000000" pitchFamily="50" charset="0"/>
                <a:ea typeface="Calibri"/>
                <a:cs typeface="Calibri"/>
              </a:rPr>
              <a:t>Club d'ornithologie du Madawaska </a:t>
            </a:r>
            <a:r>
              <a:rPr lang="fr-FR" sz="1200" dirty="0" err="1">
                <a:solidFill>
                  <a:srgbClr val="004D40"/>
                </a:solidFill>
                <a:latin typeface="Nexa Bold" panose="02000000000000000000" pitchFamily="50" charset="0"/>
                <a:ea typeface="Calibri"/>
                <a:cs typeface="Calibri"/>
              </a:rPr>
              <a:t>ltée</a:t>
            </a:r>
            <a:r>
              <a:rPr lang="fr-FR" sz="1200" dirty="0">
                <a:solidFill>
                  <a:srgbClr val="004D40"/>
                </a:solidFill>
                <a:latin typeface="Nexa Bold" panose="02000000000000000000" pitchFamily="50" charset="0"/>
                <a:ea typeface="Calibri"/>
                <a:cs typeface="Calibri"/>
              </a:rPr>
              <a:t>, Nouveau-Brunswick – Nichoirs pour hirondelles à front blanc</a:t>
            </a:r>
          </a:p>
          <a:p>
            <a:endParaRPr lang="fr-CA" sz="1200" dirty="0">
              <a:solidFill>
                <a:srgbClr val="004D40"/>
              </a:solidFill>
              <a:latin typeface="Nexa Bold" panose="02000000000000000000" pitchFamily="50" charset="0"/>
              <a:ea typeface="Calibri"/>
              <a:cs typeface="Calibri"/>
            </a:endParaRPr>
          </a:p>
          <a:p>
            <a:r>
              <a:rPr lang="fr-FR" sz="1200" dirty="0">
                <a:solidFill>
                  <a:srgbClr val="004D40"/>
                </a:solidFill>
                <a:latin typeface="Nexa Light" panose="02000000000000000000" pitchFamily="50" charset="0"/>
                <a:ea typeface="Calibri" panose="020F0502020204030204"/>
                <a:cs typeface="Calibri"/>
              </a:rPr>
              <a:t>Un projet de conservation qui soutient la biodiversité en construisant des abris adaptés afin de protéger et développer l’habitat des hirondelles à front blanc.</a:t>
            </a:r>
            <a:endParaRPr lang="fr-CA" sz="1200" dirty="0">
              <a:solidFill>
                <a:srgbClr val="004D40"/>
              </a:solidFill>
              <a:latin typeface="Nexa Light" panose="02000000000000000000" pitchFamily="50" charset="0"/>
            </a:endParaRPr>
          </a:p>
        </p:txBody>
      </p:sp>
      <p:sp>
        <p:nvSpPr>
          <p:cNvPr id="13" name="ZoneTexte 12">
            <a:extLst>
              <a:ext uri="{FF2B5EF4-FFF2-40B4-BE49-F238E27FC236}">
                <a16:creationId xmlns:a16="http://schemas.microsoft.com/office/drawing/2014/main" id="{FCB19273-9401-2054-0A35-8166E3DECEBB}"/>
              </a:ext>
            </a:extLst>
          </p:cNvPr>
          <p:cNvSpPr txBox="1"/>
          <p:nvPr/>
        </p:nvSpPr>
        <p:spPr>
          <a:xfrm>
            <a:off x="4674141" y="4230272"/>
            <a:ext cx="2843717" cy="1569660"/>
          </a:xfrm>
          <a:custGeom>
            <a:avLst/>
            <a:gdLst>
              <a:gd name="csX0" fmla="*/ 0 w 10717572"/>
              <a:gd name="csY0" fmla="*/ 0 h 2862322"/>
              <a:gd name="csX1" fmla="*/ 10717572 w 10717572"/>
              <a:gd name="csY1" fmla="*/ 0 h 2862322"/>
              <a:gd name="csX2" fmla="*/ 10717572 w 10717572"/>
              <a:gd name="csY2" fmla="*/ 2862322 h 2862322"/>
              <a:gd name="csX3" fmla="*/ 0 w 10717572"/>
              <a:gd name="csY3" fmla="*/ 2862322 h 2862322"/>
              <a:gd name="csX4" fmla="*/ 0 w 10717572"/>
              <a:gd name="csY4" fmla="*/ 0 h 2862322"/>
              <a:gd name="csX0" fmla="*/ 1038225 w 10717572"/>
              <a:gd name="csY0" fmla="*/ 714375 h 2862322"/>
              <a:gd name="csX1" fmla="*/ 10717572 w 10717572"/>
              <a:gd name="csY1" fmla="*/ 0 h 2862322"/>
              <a:gd name="csX2" fmla="*/ 10717572 w 10717572"/>
              <a:gd name="csY2" fmla="*/ 2862322 h 2862322"/>
              <a:gd name="csX3" fmla="*/ 0 w 10717572"/>
              <a:gd name="csY3" fmla="*/ 2862322 h 2862322"/>
              <a:gd name="csX4" fmla="*/ 1038225 w 10717572"/>
              <a:gd name="csY4" fmla="*/ 714375 h 2862322"/>
            </a:gdLst>
            <a:ahLst/>
            <a:cxnLst>
              <a:cxn ang="0">
                <a:pos x="csX0" y="csY0"/>
              </a:cxn>
              <a:cxn ang="0">
                <a:pos x="csX1" y="csY1"/>
              </a:cxn>
              <a:cxn ang="0">
                <a:pos x="csX2" y="csY2"/>
              </a:cxn>
              <a:cxn ang="0">
                <a:pos x="csX3" y="csY3"/>
              </a:cxn>
              <a:cxn ang="0">
                <a:pos x="csX4" y="csY4"/>
              </a:cxn>
            </a:cxnLst>
            <a:rect l="l" t="t" r="r" b="b"/>
            <a:pathLst>
              <a:path w="10717572" h="2862322">
                <a:moveTo>
                  <a:pt x="1038225" y="714375"/>
                </a:moveTo>
                <a:lnTo>
                  <a:pt x="10717572" y="0"/>
                </a:lnTo>
                <a:lnTo>
                  <a:pt x="10717572" y="2862322"/>
                </a:lnTo>
                <a:lnTo>
                  <a:pt x="0" y="2862322"/>
                </a:lnTo>
                <a:lnTo>
                  <a:pt x="1038225" y="714375"/>
                </a:lnTo>
                <a:close/>
              </a:path>
            </a:pathLst>
          </a:custGeom>
          <a:noFill/>
        </p:spPr>
        <p:txBody>
          <a:bodyPr wrap="square" lIns="91440" tIns="45720" rIns="91440" bIns="45720" rtlCol="0" anchor="t" anchorCtr="0">
            <a:spAutoFit/>
          </a:bodyPr>
          <a:lstStyle/>
          <a:p>
            <a:r>
              <a:rPr lang="fr-FR" sz="1200" dirty="0">
                <a:solidFill>
                  <a:srgbClr val="004D40"/>
                </a:solidFill>
                <a:latin typeface="Nexa Bold" panose="02000000000000000000" pitchFamily="50" charset="0"/>
                <a:ea typeface="Calibri"/>
                <a:cs typeface="Calibri"/>
              </a:rPr>
              <a:t>Camps St-Côme, Québec – Au pied de la montagne</a:t>
            </a:r>
          </a:p>
          <a:p>
            <a:endParaRPr lang="fr-CA" sz="1200" dirty="0">
              <a:solidFill>
                <a:srgbClr val="004D40"/>
              </a:solidFill>
              <a:latin typeface="Nexa Bold" panose="02000000000000000000" pitchFamily="50" charset="0"/>
              <a:ea typeface="Calibri"/>
              <a:cs typeface="Calibri"/>
            </a:endParaRPr>
          </a:p>
          <a:p>
            <a:r>
              <a:rPr lang="fr-FR" sz="1200" dirty="0">
                <a:solidFill>
                  <a:srgbClr val="004D40"/>
                </a:solidFill>
                <a:latin typeface="Nexa Light" panose="02000000000000000000" pitchFamily="50" charset="0"/>
                <a:ea typeface="Calibri" panose="020F0502020204030204"/>
                <a:cs typeface="Calibri"/>
              </a:rPr>
              <a:t>Un projet axé sur la protection de la forêt et l’aménagement d’un sentier sécuritaire, permettant aux jeunes et aux familles de profiter d’un milieu naturel en toute quiétude.</a:t>
            </a:r>
            <a:endParaRPr lang="fr-CA" sz="1200" dirty="0">
              <a:solidFill>
                <a:srgbClr val="004D40"/>
              </a:solidFill>
              <a:latin typeface="Nexa Light" panose="02000000000000000000" pitchFamily="50" charset="0"/>
            </a:endParaRPr>
          </a:p>
        </p:txBody>
      </p:sp>
      <p:sp>
        <p:nvSpPr>
          <p:cNvPr id="14" name="ZoneTexte 13">
            <a:extLst>
              <a:ext uri="{FF2B5EF4-FFF2-40B4-BE49-F238E27FC236}">
                <a16:creationId xmlns:a16="http://schemas.microsoft.com/office/drawing/2014/main" id="{FBA7BF1E-75A6-1EC1-7C68-2F4772B7EB87}"/>
              </a:ext>
            </a:extLst>
          </p:cNvPr>
          <p:cNvSpPr txBox="1"/>
          <p:nvPr/>
        </p:nvSpPr>
        <p:spPr>
          <a:xfrm>
            <a:off x="7689362" y="4209660"/>
            <a:ext cx="2843717" cy="2308324"/>
          </a:xfrm>
          <a:custGeom>
            <a:avLst/>
            <a:gdLst>
              <a:gd name="csX0" fmla="*/ 0 w 10717572"/>
              <a:gd name="csY0" fmla="*/ 0 h 2862322"/>
              <a:gd name="csX1" fmla="*/ 10717572 w 10717572"/>
              <a:gd name="csY1" fmla="*/ 0 h 2862322"/>
              <a:gd name="csX2" fmla="*/ 10717572 w 10717572"/>
              <a:gd name="csY2" fmla="*/ 2862322 h 2862322"/>
              <a:gd name="csX3" fmla="*/ 0 w 10717572"/>
              <a:gd name="csY3" fmla="*/ 2862322 h 2862322"/>
              <a:gd name="csX4" fmla="*/ 0 w 10717572"/>
              <a:gd name="csY4" fmla="*/ 0 h 2862322"/>
              <a:gd name="csX0" fmla="*/ 1038225 w 10717572"/>
              <a:gd name="csY0" fmla="*/ 714375 h 2862322"/>
              <a:gd name="csX1" fmla="*/ 10717572 w 10717572"/>
              <a:gd name="csY1" fmla="*/ 0 h 2862322"/>
              <a:gd name="csX2" fmla="*/ 10717572 w 10717572"/>
              <a:gd name="csY2" fmla="*/ 2862322 h 2862322"/>
              <a:gd name="csX3" fmla="*/ 0 w 10717572"/>
              <a:gd name="csY3" fmla="*/ 2862322 h 2862322"/>
              <a:gd name="csX4" fmla="*/ 1038225 w 10717572"/>
              <a:gd name="csY4" fmla="*/ 714375 h 2862322"/>
            </a:gdLst>
            <a:ahLst/>
            <a:cxnLst>
              <a:cxn ang="0">
                <a:pos x="csX0" y="csY0"/>
              </a:cxn>
              <a:cxn ang="0">
                <a:pos x="csX1" y="csY1"/>
              </a:cxn>
              <a:cxn ang="0">
                <a:pos x="csX2" y="csY2"/>
              </a:cxn>
              <a:cxn ang="0">
                <a:pos x="csX3" y="csY3"/>
              </a:cxn>
              <a:cxn ang="0">
                <a:pos x="csX4" y="csY4"/>
              </a:cxn>
            </a:cxnLst>
            <a:rect l="l" t="t" r="r" b="b"/>
            <a:pathLst>
              <a:path w="10717572" h="2862322">
                <a:moveTo>
                  <a:pt x="1038225" y="714375"/>
                </a:moveTo>
                <a:lnTo>
                  <a:pt x="10717572" y="0"/>
                </a:lnTo>
                <a:lnTo>
                  <a:pt x="10717572" y="2862322"/>
                </a:lnTo>
                <a:lnTo>
                  <a:pt x="0" y="2862322"/>
                </a:lnTo>
                <a:lnTo>
                  <a:pt x="1038225" y="714375"/>
                </a:lnTo>
                <a:close/>
              </a:path>
            </a:pathLst>
          </a:custGeom>
          <a:noFill/>
        </p:spPr>
        <p:txBody>
          <a:bodyPr wrap="square" lIns="91440" tIns="45720" rIns="91440" bIns="45720" rtlCol="0" anchor="t" anchorCtr="0">
            <a:spAutoFit/>
          </a:bodyPr>
          <a:lstStyle/>
          <a:p>
            <a:r>
              <a:rPr lang="fr-FR" sz="1200" dirty="0">
                <a:solidFill>
                  <a:srgbClr val="004D40"/>
                </a:solidFill>
                <a:latin typeface="Nexa Bold" panose="02000000000000000000" pitchFamily="50" charset="0"/>
                <a:ea typeface="Calibri"/>
                <a:cs typeface="Calibri"/>
              </a:rPr>
              <a:t>Arbre-Évolution, Québec – Campagne de reboisement social</a:t>
            </a:r>
          </a:p>
          <a:p>
            <a:endParaRPr lang="fr-CA" sz="1200" dirty="0">
              <a:solidFill>
                <a:srgbClr val="004D40"/>
              </a:solidFill>
              <a:latin typeface="Nexa Bold" panose="02000000000000000000" pitchFamily="50" charset="0"/>
              <a:ea typeface="Calibri"/>
              <a:cs typeface="Calibri"/>
            </a:endParaRPr>
          </a:p>
          <a:p>
            <a:r>
              <a:rPr lang="fr-FR" sz="1200" dirty="0">
                <a:solidFill>
                  <a:srgbClr val="004D40"/>
                </a:solidFill>
                <a:latin typeface="Nexa Light" panose="02000000000000000000" pitchFamily="50" charset="0"/>
                <a:ea typeface="Calibri" panose="020F0502020204030204"/>
                <a:cs typeface="Calibri"/>
              </a:rPr>
              <a:t>Une vaste campagne de plantation d’arbres qui favorise la lutte contre les changements climatiques tout en renforçant les liens sociaux au sein des communautés.</a:t>
            </a:r>
          </a:p>
          <a:p>
            <a:endParaRPr lang="fr-FR" sz="1200" dirty="0">
              <a:solidFill>
                <a:srgbClr val="004D40"/>
              </a:solidFill>
              <a:latin typeface="Nexa Light" panose="02000000000000000000" pitchFamily="50" charset="0"/>
              <a:ea typeface="Calibri" panose="020F0502020204030204"/>
              <a:cs typeface="Calibri"/>
            </a:endParaRPr>
          </a:p>
          <a:p>
            <a:r>
              <a:rPr lang="fr-FR" sz="1200" dirty="0">
                <a:solidFill>
                  <a:srgbClr val="004D40"/>
                </a:solidFill>
                <a:latin typeface="Nexa Bold" panose="02000000000000000000" pitchFamily="50" charset="0"/>
                <a:ea typeface="Calibri" panose="020F0502020204030204"/>
                <a:cs typeface="Calibri"/>
              </a:rPr>
              <a:t>542</a:t>
            </a:r>
            <a:r>
              <a:rPr lang="fr-FR" sz="1200" dirty="0">
                <a:solidFill>
                  <a:srgbClr val="004D40"/>
                </a:solidFill>
                <a:latin typeface="Nexa Light" panose="02000000000000000000" pitchFamily="50" charset="0"/>
                <a:ea typeface="Calibri" panose="020F0502020204030204"/>
                <a:cs typeface="Calibri"/>
              </a:rPr>
              <a:t> arbres plantés, </a:t>
            </a:r>
            <a:r>
              <a:rPr lang="fr-FR" sz="1200" dirty="0">
                <a:solidFill>
                  <a:srgbClr val="004D40"/>
                </a:solidFill>
                <a:latin typeface="Nexa Bold" panose="02000000000000000000" pitchFamily="50" charset="0"/>
                <a:ea typeface="Calibri" panose="020F0502020204030204"/>
                <a:cs typeface="Calibri"/>
              </a:rPr>
              <a:t>374</a:t>
            </a:r>
            <a:r>
              <a:rPr lang="fr-FR" sz="1200" dirty="0">
                <a:solidFill>
                  <a:srgbClr val="004D40"/>
                </a:solidFill>
                <a:latin typeface="Nexa Light" panose="02000000000000000000" pitchFamily="50" charset="0"/>
                <a:ea typeface="Calibri" panose="020F0502020204030204"/>
                <a:cs typeface="Calibri"/>
              </a:rPr>
              <a:t> arbustes plantés, </a:t>
            </a:r>
            <a:r>
              <a:rPr lang="fr-FR" sz="1200" dirty="0">
                <a:solidFill>
                  <a:srgbClr val="004D40"/>
                </a:solidFill>
                <a:latin typeface="Nexa Bold" panose="02000000000000000000" pitchFamily="50" charset="0"/>
                <a:ea typeface="Calibri" panose="020F0502020204030204"/>
                <a:cs typeface="Calibri"/>
              </a:rPr>
              <a:t>193</a:t>
            </a:r>
            <a:r>
              <a:rPr lang="fr-FR" sz="1200" dirty="0">
                <a:solidFill>
                  <a:srgbClr val="004D40"/>
                </a:solidFill>
                <a:latin typeface="Nexa Light" panose="02000000000000000000" pitchFamily="50" charset="0"/>
                <a:ea typeface="Calibri" panose="020F0502020204030204"/>
                <a:cs typeface="Calibri"/>
              </a:rPr>
              <a:t> bénévoles et </a:t>
            </a:r>
            <a:r>
              <a:rPr lang="fr-FR" sz="1200" dirty="0">
                <a:solidFill>
                  <a:srgbClr val="004D40"/>
                </a:solidFill>
                <a:latin typeface="Nexa Bold" panose="02000000000000000000" pitchFamily="50" charset="0"/>
                <a:ea typeface="Calibri" panose="020F0502020204030204"/>
                <a:cs typeface="Calibri"/>
              </a:rPr>
              <a:t>103</a:t>
            </a:r>
            <a:r>
              <a:rPr lang="fr-FR" sz="1200" dirty="0">
                <a:solidFill>
                  <a:srgbClr val="004D40"/>
                </a:solidFill>
                <a:latin typeface="Nexa Light" panose="02000000000000000000" pitchFamily="50" charset="0"/>
                <a:ea typeface="Calibri" panose="020F0502020204030204"/>
                <a:cs typeface="Calibri"/>
              </a:rPr>
              <a:t> élèves </a:t>
            </a:r>
            <a:r>
              <a:rPr lang="fr-FR" sz="1200" dirty="0" err="1">
                <a:solidFill>
                  <a:srgbClr val="004D40"/>
                </a:solidFill>
                <a:latin typeface="Nexa Light" panose="02000000000000000000" pitchFamily="50" charset="0"/>
                <a:ea typeface="Calibri" panose="020F0502020204030204"/>
                <a:cs typeface="Calibri"/>
              </a:rPr>
              <a:t>mobilisé·e·s</a:t>
            </a:r>
            <a:endParaRPr lang="fr-FR" sz="1200" dirty="0">
              <a:solidFill>
                <a:srgbClr val="004D40"/>
              </a:solidFill>
              <a:latin typeface="Nexa Light" panose="02000000000000000000" pitchFamily="50" charset="0"/>
              <a:ea typeface="Calibri" panose="020F0502020204030204"/>
              <a:cs typeface="Calibri"/>
            </a:endParaRPr>
          </a:p>
        </p:txBody>
      </p:sp>
    </p:spTree>
    <p:extLst>
      <p:ext uri="{BB962C8B-B14F-4D97-AF65-F5344CB8AC3E}">
        <p14:creationId xmlns:p14="http://schemas.microsoft.com/office/powerpoint/2010/main" val="391817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00119-4697-07DF-0DB0-3FEC824DACB8}"/>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D277105-3FF4-26E4-7959-A6BD951159C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1C0C269C-15CA-31C1-7290-23E818358B3A}"/>
              </a:ext>
            </a:extLst>
          </p:cNvPr>
          <p:cNvSpPr txBox="1">
            <a:spLocks/>
          </p:cNvSpPr>
          <p:nvPr/>
        </p:nvSpPr>
        <p:spPr>
          <a:xfrm>
            <a:off x="654141" y="2597367"/>
            <a:ext cx="10883718" cy="1348632"/>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fr-CA" sz="115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Questions?</a:t>
            </a:r>
          </a:p>
        </p:txBody>
      </p:sp>
    </p:spTree>
    <p:extLst>
      <p:ext uri="{BB962C8B-B14F-4D97-AF65-F5344CB8AC3E}">
        <p14:creationId xmlns:p14="http://schemas.microsoft.com/office/powerpoint/2010/main" val="426450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19149-8128-768A-E76B-160DA38A706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A5A266EA-055F-A9C0-0171-7EA8136C29E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78E967C-A272-9B83-A5B2-4F7FAF4BD4D5}"/>
              </a:ext>
            </a:extLst>
          </p:cNvPr>
          <p:cNvSpPr>
            <a:spLocks noGrp="1"/>
          </p:cNvSpPr>
          <p:nvPr>
            <p:ph type="ctrTitle"/>
          </p:nvPr>
        </p:nvSpPr>
        <p:spPr>
          <a:xfrm>
            <a:off x="1011383" y="966217"/>
            <a:ext cx="10169235" cy="2185157"/>
          </a:xfrm>
        </p:spPr>
        <p:txBody>
          <a:bodyPr>
            <a:noAutofit/>
          </a:bodyPr>
          <a:lstStyle/>
          <a:p>
            <a:pPr algn="ctr">
              <a:lnSpc>
                <a:spcPct val="90000"/>
              </a:lnSpc>
            </a:pPr>
            <a:r>
              <a:rPr lang="fr-CA" sz="4400" b="1" cap="all" dirty="0">
                <a:solidFill>
                  <a:srgbClr val="004D40"/>
                </a:solidFill>
                <a:latin typeface="Nexa Bold" panose="02000000000000000000" pitchFamily="50" charset="0"/>
                <a:cs typeface="Arial"/>
              </a:rPr>
              <a:t>Merci à notre généreux partenaire pour la commandite de cet atelier</a:t>
            </a:r>
            <a:endParaRPr lang="fr-CA" sz="4000" cap="all" dirty="0">
              <a:solidFill>
                <a:srgbClr val="004D40"/>
              </a:solidFill>
              <a:latin typeface="Nexa Bold" panose="02000000000000000000" pitchFamily="50" charset="0"/>
            </a:endParaRPr>
          </a:p>
        </p:txBody>
      </p:sp>
      <p:pic>
        <p:nvPicPr>
          <p:cNvPr id="3" name="Image 2">
            <a:extLst>
              <a:ext uri="{FF2B5EF4-FFF2-40B4-BE49-F238E27FC236}">
                <a16:creationId xmlns:a16="http://schemas.microsoft.com/office/drawing/2014/main" id="{7B435C37-5A9F-2BB5-1807-36D4A4111F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4314" y="3226592"/>
            <a:ext cx="3383371" cy="2201192"/>
          </a:xfrm>
          <a:prstGeom prst="rect">
            <a:avLst/>
          </a:prstGeom>
        </p:spPr>
      </p:pic>
    </p:spTree>
    <p:extLst>
      <p:ext uri="{BB962C8B-B14F-4D97-AF65-F5344CB8AC3E}">
        <p14:creationId xmlns:p14="http://schemas.microsoft.com/office/powerpoint/2010/main" val="2751158710"/>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43707D8-5BD2-1936-7CA7-0570CCE87AE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re 1">
            <a:extLst>
              <a:ext uri="{FF2B5EF4-FFF2-40B4-BE49-F238E27FC236}">
                <a16:creationId xmlns:a16="http://schemas.microsoft.com/office/drawing/2014/main" id="{9D7B2A2B-DD63-0004-B989-73E4FF33992A}"/>
              </a:ext>
            </a:extLst>
          </p:cNvPr>
          <p:cNvSpPr txBox="1">
            <a:spLocks/>
          </p:cNvSpPr>
          <p:nvPr/>
        </p:nvSpPr>
        <p:spPr>
          <a:xfrm>
            <a:off x="1489452" y="2015839"/>
            <a:ext cx="9213096" cy="253661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fr-CA" sz="1800" b="1" dirty="0">
                <a:solidFill>
                  <a:srgbClr val="009C44"/>
                </a:solidFill>
                <a:latin typeface="Nexa Light" panose="02000000000000000000" pitchFamily="50" charset="0"/>
                <a:cs typeface="Arial"/>
              </a:rPr>
              <a:t>Atelier</a:t>
            </a:r>
          </a:p>
          <a:p>
            <a:pPr>
              <a:lnSpc>
                <a:spcPct val="100000"/>
              </a:lnSpc>
            </a:pPr>
            <a:endParaRPr lang="fr-CA" sz="1800" b="1" cap="all" dirty="0">
              <a:solidFill>
                <a:srgbClr val="004D40"/>
              </a:solidFill>
              <a:latin typeface="Nexa Bold" panose="02000000000000000000" pitchFamily="50" charset="0"/>
              <a:cs typeface="Arial"/>
            </a:endParaRPr>
          </a:p>
          <a:p>
            <a:pPr>
              <a:lnSpc>
                <a:spcPct val="100000"/>
              </a:lnSpc>
            </a:pPr>
            <a:r>
              <a:rPr lang="fr-CA" sz="5400" b="1" cap="all" dirty="0">
                <a:solidFill>
                  <a:srgbClr val="004D40"/>
                </a:solidFill>
                <a:latin typeface="Nexa Bold" panose="02000000000000000000" pitchFamily="50" charset="0"/>
                <a:cs typeface="Arial"/>
              </a:rPr>
              <a:t>Subvention et environnement </a:t>
            </a:r>
            <a:r>
              <a:rPr lang="fr-CA" sz="5400" b="1" cap="all" dirty="0" err="1">
                <a:solidFill>
                  <a:srgbClr val="004D40"/>
                </a:solidFill>
                <a:latin typeface="Nexa Bold" panose="02000000000000000000" pitchFamily="50" charset="0"/>
                <a:cs typeface="Arial"/>
              </a:rPr>
              <a:t>fri</a:t>
            </a:r>
            <a:endParaRPr lang="fr-CA" sz="5400" b="1" cap="all" dirty="0">
              <a:solidFill>
                <a:srgbClr val="004D40"/>
              </a:solidFill>
              <a:latin typeface="Nexa Bold" panose="02000000000000000000" pitchFamily="50" charset="0"/>
              <a:cs typeface="Arial"/>
            </a:endParaRPr>
          </a:p>
        </p:txBody>
      </p:sp>
    </p:spTree>
    <p:extLst>
      <p:ext uri="{BB962C8B-B14F-4D97-AF65-F5344CB8AC3E}">
        <p14:creationId xmlns:p14="http://schemas.microsoft.com/office/powerpoint/2010/main" val="218965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528A7-8793-9DD1-3899-7FD867844571}"/>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6556E8C-5F18-C5A2-B678-1D2EEDFF23F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9BF80AC7-1A6C-B3A9-F3A2-52A096D2F5C0}"/>
              </a:ext>
            </a:extLst>
          </p:cNvPr>
          <p:cNvSpPr txBox="1"/>
          <p:nvPr/>
        </p:nvSpPr>
        <p:spPr>
          <a:xfrm>
            <a:off x="660904" y="1552035"/>
            <a:ext cx="10717572" cy="557781"/>
          </a:xfrm>
          <a:prstGeom prst="rect">
            <a:avLst/>
          </a:prstGeom>
          <a:noFill/>
        </p:spPr>
        <p:txBody>
          <a:bodyPr wrap="square" lIns="91440" tIns="45720" rIns="91440" bIns="45720" rtlCol="0" anchor="t" anchorCtr="0">
            <a:spAutoFit/>
          </a:bodyPr>
          <a:lstStyle/>
          <a:p>
            <a:pPr marL="457200" marR="0" lvl="0" indent="-4572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Atelier animé par Jean-Claude Lavoie et Jean-Charles Chiasson</a:t>
            </a:r>
          </a:p>
        </p:txBody>
      </p:sp>
      <p:sp>
        <p:nvSpPr>
          <p:cNvPr id="3" name="Titre 1">
            <a:extLst>
              <a:ext uri="{FF2B5EF4-FFF2-40B4-BE49-F238E27FC236}">
                <a16:creationId xmlns:a16="http://schemas.microsoft.com/office/drawing/2014/main" id="{6999F93F-7FB0-6603-0045-38B93CDE7B68}"/>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conférenciers</a:t>
            </a:r>
          </a:p>
        </p:txBody>
      </p:sp>
      <p:grpSp>
        <p:nvGrpSpPr>
          <p:cNvPr id="18" name="Groupe 17">
            <a:extLst>
              <a:ext uri="{FF2B5EF4-FFF2-40B4-BE49-F238E27FC236}">
                <a16:creationId xmlns:a16="http://schemas.microsoft.com/office/drawing/2014/main" id="{FE009813-1970-E5E4-A2B7-42195E837DB7}"/>
              </a:ext>
            </a:extLst>
          </p:cNvPr>
          <p:cNvGrpSpPr/>
          <p:nvPr/>
        </p:nvGrpSpPr>
        <p:grpSpPr>
          <a:xfrm>
            <a:off x="947762" y="2541940"/>
            <a:ext cx="10296476" cy="2871847"/>
            <a:chOff x="1192139" y="2727883"/>
            <a:chExt cx="10296476" cy="2871847"/>
          </a:xfrm>
        </p:grpSpPr>
        <p:pic>
          <p:nvPicPr>
            <p:cNvPr id="14" name="Image 13">
              <a:extLst>
                <a:ext uri="{FF2B5EF4-FFF2-40B4-BE49-F238E27FC236}">
                  <a16:creationId xmlns:a16="http://schemas.microsoft.com/office/drawing/2014/main" id="{E5F5C230-8027-5DA0-3CA2-F71AD43AC3DB}"/>
                </a:ext>
              </a:extLst>
            </p:cNvPr>
            <p:cNvPicPr>
              <a:picLocks noChangeAspect="1"/>
            </p:cNvPicPr>
            <p:nvPr/>
          </p:nvPicPr>
          <p:blipFill rotWithShape="1">
            <a:blip r:embed="rId4">
              <a:extLst>
                <a:ext uri="{28A0092B-C50C-407E-A947-70E740481C1C}">
                  <a14:useLocalDpi xmlns:a14="http://schemas.microsoft.com/office/drawing/2010/main" val="0"/>
                </a:ext>
              </a:extLst>
            </a:blip>
            <a:srcRect t="5110" b="29522"/>
            <a:stretch>
              <a:fillRect/>
            </a:stretch>
          </p:blipFill>
          <p:spPr>
            <a:xfrm>
              <a:off x="1192139" y="2727883"/>
              <a:ext cx="2118853" cy="2077452"/>
            </a:xfrm>
            <a:prstGeom prst="rect">
              <a:avLst/>
            </a:prstGeom>
          </p:spPr>
        </p:pic>
        <p:pic>
          <p:nvPicPr>
            <p:cNvPr id="15" name="Image 14">
              <a:extLst>
                <a:ext uri="{FF2B5EF4-FFF2-40B4-BE49-F238E27FC236}">
                  <a16:creationId xmlns:a16="http://schemas.microsoft.com/office/drawing/2014/main" id="{6835FCA4-D76C-A4D7-6337-E0468D85BCC5}"/>
                </a:ext>
              </a:extLst>
            </p:cNvPr>
            <p:cNvPicPr>
              <a:picLocks noChangeAspect="1"/>
            </p:cNvPicPr>
            <p:nvPr/>
          </p:nvPicPr>
          <p:blipFill>
            <a:blip r:embed="rId5">
              <a:extLst>
                <a:ext uri="{28A0092B-C50C-407E-A947-70E740481C1C}">
                  <a14:useLocalDpi xmlns:a14="http://schemas.microsoft.com/office/drawing/2010/main" val="0"/>
                </a:ext>
              </a:extLst>
            </a:blip>
            <a:srcRect l="989" t="3916" r="562" b="19219"/>
            <a:stretch>
              <a:fillRect/>
            </a:stretch>
          </p:blipFill>
          <p:spPr>
            <a:xfrm>
              <a:off x="6606047" y="2737407"/>
              <a:ext cx="2118853" cy="2067927"/>
            </a:xfrm>
            <a:prstGeom prst="rect">
              <a:avLst/>
            </a:prstGeom>
          </p:spPr>
        </p:pic>
        <p:sp>
          <p:nvSpPr>
            <p:cNvPr id="16" name="ZoneTexte 15">
              <a:extLst>
                <a:ext uri="{FF2B5EF4-FFF2-40B4-BE49-F238E27FC236}">
                  <a16:creationId xmlns:a16="http://schemas.microsoft.com/office/drawing/2014/main" id="{A21B96BC-4A1A-B12D-FEAC-83DE1D054F53}"/>
                </a:ext>
              </a:extLst>
            </p:cNvPr>
            <p:cNvSpPr txBox="1"/>
            <p:nvPr/>
          </p:nvSpPr>
          <p:spPr>
            <a:xfrm>
              <a:off x="3491968" y="2737408"/>
              <a:ext cx="2604032" cy="2862322"/>
            </a:xfrm>
            <a:custGeom>
              <a:avLst/>
              <a:gdLst>
                <a:gd name="csX0" fmla="*/ 0 w 10717572"/>
                <a:gd name="csY0" fmla="*/ 0 h 2862322"/>
                <a:gd name="csX1" fmla="*/ 10717572 w 10717572"/>
                <a:gd name="csY1" fmla="*/ 0 h 2862322"/>
                <a:gd name="csX2" fmla="*/ 10717572 w 10717572"/>
                <a:gd name="csY2" fmla="*/ 2862322 h 2862322"/>
                <a:gd name="csX3" fmla="*/ 0 w 10717572"/>
                <a:gd name="csY3" fmla="*/ 2862322 h 2862322"/>
                <a:gd name="csX4" fmla="*/ 0 w 10717572"/>
                <a:gd name="csY4" fmla="*/ 0 h 2862322"/>
                <a:gd name="csX0" fmla="*/ 1038225 w 10717572"/>
                <a:gd name="csY0" fmla="*/ 714375 h 2862322"/>
                <a:gd name="csX1" fmla="*/ 10717572 w 10717572"/>
                <a:gd name="csY1" fmla="*/ 0 h 2862322"/>
                <a:gd name="csX2" fmla="*/ 10717572 w 10717572"/>
                <a:gd name="csY2" fmla="*/ 2862322 h 2862322"/>
                <a:gd name="csX3" fmla="*/ 0 w 10717572"/>
                <a:gd name="csY3" fmla="*/ 2862322 h 2862322"/>
                <a:gd name="csX4" fmla="*/ 1038225 w 10717572"/>
                <a:gd name="csY4" fmla="*/ 714375 h 2862322"/>
              </a:gdLst>
              <a:ahLst/>
              <a:cxnLst>
                <a:cxn ang="0">
                  <a:pos x="csX0" y="csY0"/>
                </a:cxn>
                <a:cxn ang="0">
                  <a:pos x="csX1" y="csY1"/>
                </a:cxn>
                <a:cxn ang="0">
                  <a:pos x="csX2" y="csY2"/>
                </a:cxn>
                <a:cxn ang="0">
                  <a:pos x="csX3" y="csY3"/>
                </a:cxn>
                <a:cxn ang="0">
                  <a:pos x="csX4" y="csY4"/>
                </a:cxn>
              </a:cxnLst>
              <a:rect l="l" t="t" r="r" b="b"/>
              <a:pathLst>
                <a:path w="10717572" h="2862322">
                  <a:moveTo>
                    <a:pt x="1038225" y="714375"/>
                  </a:moveTo>
                  <a:lnTo>
                    <a:pt x="10717572" y="0"/>
                  </a:lnTo>
                  <a:lnTo>
                    <a:pt x="10717572" y="2862322"/>
                  </a:lnTo>
                  <a:lnTo>
                    <a:pt x="0" y="2862322"/>
                  </a:lnTo>
                  <a:lnTo>
                    <a:pt x="1038225" y="714375"/>
                  </a:lnTo>
                  <a:close/>
                </a:path>
              </a:pathLst>
            </a:custGeom>
            <a:noFill/>
          </p:spPr>
          <p:txBody>
            <a:bodyPr wrap="square" lIns="91440" tIns="45720" rIns="91440" bIns="45720" rtlCol="0" anchor="t" anchorCtr="0">
              <a:spAutoFit/>
            </a:bodyPr>
            <a:lstStyle/>
            <a:p>
              <a:r>
                <a:rPr lang="fr-CA" sz="1200" dirty="0">
                  <a:solidFill>
                    <a:srgbClr val="004D40"/>
                  </a:solidFill>
                  <a:latin typeface="Nexa Bold" panose="02000000000000000000" pitchFamily="50" charset="0"/>
                  <a:ea typeface="Calibri"/>
                  <a:cs typeface="Calibri"/>
                </a:rPr>
                <a:t>Jean-Claude Lavoie</a:t>
              </a:r>
            </a:p>
            <a:p>
              <a:endParaRPr lang="fr-CA" sz="1200" dirty="0">
                <a:solidFill>
                  <a:srgbClr val="004D40"/>
                </a:solidFill>
                <a:latin typeface="Nexa Bold" panose="02000000000000000000" pitchFamily="50" charset="0"/>
                <a:ea typeface="Calibri"/>
                <a:cs typeface="Calibri"/>
              </a:endParaRPr>
            </a:p>
            <a:p>
              <a:r>
                <a:rPr lang="fr-FR" sz="1200" dirty="0">
                  <a:solidFill>
                    <a:srgbClr val="004D40"/>
                  </a:solidFill>
                  <a:latin typeface="Nexa Light" panose="02000000000000000000" pitchFamily="50" charset="0"/>
                  <a:ea typeface="Calibri" panose="020F0502020204030204"/>
                  <a:cs typeface="Calibri"/>
                </a:rPr>
                <a:t>Président de la Fondation Richelieu-International, il est animé par un engagement profond envers la communauté et l’entraide. Marqué par la tragédie de Saint-Jean-Vianney, cette épreuve a façonné une vie dédiée au service des autres et au mieux-être collectif. Membre du Richelieu depuis 1993, il incarne avec constance des valeurs de solidarité, de résilience et d’oubli de soi.</a:t>
              </a:r>
              <a:endParaRPr lang="fr-CA" sz="1200" dirty="0">
                <a:solidFill>
                  <a:srgbClr val="004D40"/>
                </a:solidFill>
                <a:latin typeface="Nexa Light" panose="02000000000000000000" pitchFamily="50" charset="0"/>
              </a:endParaRPr>
            </a:p>
          </p:txBody>
        </p:sp>
        <p:sp>
          <p:nvSpPr>
            <p:cNvPr id="17" name="ZoneTexte 16">
              <a:extLst>
                <a:ext uri="{FF2B5EF4-FFF2-40B4-BE49-F238E27FC236}">
                  <a16:creationId xmlns:a16="http://schemas.microsoft.com/office/drawing/2014/main" id="{93B3FC1E-C7DE-2C4C-C745-0662DB60A57B}"/>
                </a:ext>
              </a:extLst>
            </p:cNvPr>
            <p:cNvSpPr txBox="1"/>
            <p:nvPr/>
          </p:nvSpPr>
          <p:spPr>
            <a:xfrm>
              <a:off x="8884583" y="2737408"/>
              <a:ext cx="2604032" cy="1938992"/>
            </a:xfrm>
            <a:custGeom>
              <a:avLst/>
              <a:gdLst>
                <a:gd name="csX0" fmla="*/ 0 w 10717572"/>
                <a:gd name="csY0" fmla="*/ 0 h 2862322"/>
                <a:gd name="csX1" fmla="*/ 10717572 w 10717572"/>
                <a:gd name="csY1" fmla="*/ 0 h 2862322"/>
                <a:gd name="csX2" fmla="*/ 10717572 w 10717572"/>
                <a:gd name="csY2" fmla="*/ 2862322 h 2862322"/>
                <a:gd name="csX3" fmla="*/ 0 w 10717572"/>
                <a:gd name="csY3" fmla="*/ 2862322 h 2862322"/>
                <a:gd name="csX4" fmla="*/ 0 w 10717572"/>
                <a:gd name="csY4" fmla="*/ 0 h 2862322"/>
                <a:gd name="csX0" fmla="*/ 1038225 w 10717572"/>
                <a:gd name="csY0" fmla="*/ 714375 h 2862322"/>
                <a:gd name="csX1" fmla="*/ 10717572 w 10717572"/>
                <a:gd name="csY1" fmla="*/ 0 h 2862322"/>
                <a:gd name="csX2" fmla="*/ 10717572 w 10717572"/>
                <a:gd name="csY2" fmla="*/ 2862322 h 2862322"/>
                <a:gd name="csX3" fmla="*/ 0 w 10717572"/>
                <a:gd name="csY3" fmla="*/ 2862322 h 2862322"/>
                <a:gd name="csX4" fmla="*/ 1038225 w 10717572"/>
                <a:gd name="csY4" fmla="*/ 714375 h 2862322"/>
              </a:gdLst>
              <a:ahLst/>
              <a:cxnLst>
                <a:cxn ang="0">
                  <a:pos x="csX0" y="csY0"/>
                </a:cxn>
                <a:cxn ang="0">
                  <a:pos x="csX1" y="csY1"/>
                </a:cxn>
                <a:cxn ang="0">
                  <a:pos x="csX2" y="csY2"/>
                </a:cxn>
                <a:cxn ang="0">
                  <a:pos x="csX3" y="csY3"/>
                </a:cxn>
                <a:cxn ang="0">
                  <a:pos x="csX4" y="csY4"/>
                </a:cxn>
              </a:cxnLst>
              <a:rect l="l" t="t" r="r" b="b"/>
              <a:pathLst>
                <a:path w="10717572" h="2862322">
                  <a:moveTo>
                    <a:pt x="1038225" y="714375"/>
                  </a:moveTo>
                  <a:lnTo>
                    <a:pt x="10717572" y="0"/>
                  </a:lnTo>
                  <a:lnTo>
                    <a:pt x="10717572" y="2862322"/>
                  </a:lnTo>
                  <a:lnTo>
                    <a:pt x="0" y="2862322"/>
                  </a:lnTo>
                  <a:lnTo>
                    <a:pt x="1038225" y="714375"/>
                  </a:lnTo>
                  <a:close/>
                </a:path>
              </a:pathLst>
            </a:custGeom>
            <a:noFill/>
          </p:spPr>
          <p:txBody>
            <a:bodyPr wrap="square" lIns="91440" tIns="45720" rIns="91440" bIns="45720" rtlCol="0" anchor="t" anchorCtr="0">
              <a:spAutoFit/>
            </a:bodyPr>
            <a:lstStyle/>
            <a:p>
              <a:r>
                <a:rPr lang="fr-CA" sz="1200" dirty="0">
                  <a:solidFill>
                    <a:srgbClr val="004D40"/>
                  </a:solidFill>
                  <a:latin typeface="Nexa Bold" panose="02000000000000000000" pitchFamily="50" charset="0"/>
                  <a:ea typeface="Calibri"/>
                  <a:cs typeface="Calibri"/>
                </a:rPr>
                <a:t>Jean-Charles Chiasson</a:t>
              </a:r>
            </a:p>
            <a:p>
              <a:endParaRPr lang="fr-CA" sz="1200" dirty="0">
                <a:solidFill>
                  <a:srgbClr val="004D40"/>
                </a:solidFill>
                <a:latin typeface="Nexa Bold" panose="02000000000000000000" pitchFamily="50" charset="0"/>
                <a:ea typeface="Calibri"/>
                <a:cs typeface="Calibri"/>
              </a:endParaRPr>
            </a:p>
            <a:p>
              <a:r>
                <a:rPr lang="fr-FR" sz="1200" dirty="0">
                  <a:solidFill>
                    <a:srgbClr val="004D40"/>
                  </a:solidFill>
                  <a:latin typeface="Nexa Light" panose="02000000000000000000" pitchFamily="50" charset="0"/>
                  <a:ea typeface="Calibri" panose="020F0502020204030204"/>
                  <a:cs typeface="Calibri"/>
                </a:rPr>
                <a:t>Vice-Président de la Fondation Richelieu International depuis 2023 et membre depuis 2005, Jean-Charles Chiasson est un homme profondément engagé, guidé par un désir constant de bâtir une communauté plus forte, plus saine et plus solidaire.</a:t>
              </a:r>
              <a:endParaRPr lang="fr-CA" sz="1200" dirty="0">
                <a:solidFill>
                  <a:srgbClr val="004D40"/>
                </a:solidFill>
                <a:latin typeface="Nexa Light" panose="02000000000000000000" pitchFamily="50" charset="0"/>
              </a:endParaRPr>
            </a:p>
          </p:txBody>
        </p:sp>
      </p:grpSp>
    </p:spTree>
    <p:extLst>
      <p:ext uri="{BB962C8B-B14F-4D97-AF65-F5344CB8AC3E}">
        <p14:creationId xmlns:p14="http://schemas.microsoft.com/office/powerpoint/2010/main" val="409864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19EB8-83E7-7FD6-A302-A1D9D44BC722}"/>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A870E7B-B991-CDEF-E468-C673D1FC4F4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92ACAB00-4086-5F46-D8F6-6CD5AB3A30CA}"/>
              </a:ext>
            </a:extLst>
          </p:cNvPr>
          <p:cNvSpPr txBox="1"/>
          <p:nvPr/>
        </p:nvSpPr>
        <p:spPr>
          <a:xfrm>
            <a:off x="660904" y="1552035"/>
            <a:ext cx="10717572" cy="1571007"/>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Les désignations honorifiques ont été instaurées afin de permettre d’honorer des individus, membres ou non du Richelieu International, tout en permettant à sa Fondation de bénéficier de fonds appréciables pour soutenir sa mission.​</a:t>
            </a:r>
          </a:p>
        </p:txBody>
      </p:sp>
      <p:sp>
        <p:nvSpPr>
          <p:cNvPr id="3" name="Titre 1">
            <a:extLst>
              <a:ext uri="{FF2B5EF4-FFF2-40B4-BE49-F238E27FC236}">
                <a16:creationId xmlns:a16="http://schemas.microsoft.com/office/drawing/2014/main" id="{DBE91F75-6823-9A0C-565A-B0A69F560298}"/>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Les types de désignations</a:t>
            </a:r>
          </a:p>
        </p:txBody>
      </p:sp>
      <p:grpSp>
        <p:nvGrpSpPr>
          <p:cNvPr id="30" name="Groupe 29">
            <a:extLst>
              <a:ext uri="{FF2B5EF4-FFF2-40B4-BE49-F238E27FC236}">
                <a16:creationId xmlns:a16="http://schemas.microsoft.com/office/drawing/2014/main" id="{0793C0A7-0B7C-4F08-0CCC-093175D937BB}"/>
              </a:ext>
            </a:extLst>
          </p:cNvPr>
          <p:cNvGrpSpPr>
            <a:grpSpLocks noChangeAspect="1"/>
          </p:cNvGrpSpPr>
          <p:nvPr/>
        </p:nvGrpSpPr>
        <p:grpSpPr>
          <a:xfrm>
            <a:off x="2266121" y="3642195"/>
            <a:ext cx="8229601" cy="2161016"/>
            <a:chOff x="2266121" y="3811158"/>
            <a:chExt cx="8229601" cy="2161016"/>
          </a:xfrm>
        </p:grpSpPr>
        <p:grpSp>
          <p:nvGrpSpPr>
            <p:cNvPr id="8" name="Groupe 7">
              <a:extLst>
                <a:ext uri="{FF2B5EF4-FFF2-40B4-BE49-F238E27FC236}">
                  <a16:creationId xmlns:a16="http://schemas.microsoft.com/office/drawing/2014/main" id="{9054C96F-5982-50E4-EF62-5891C7274F0D}"/>
                </a:ext>
              </a:extLst>
            </p:cNvPr>
            <p:cNvGrpSpPr/>
            <p:nvPr/>
          </p:nvGrpSpPr>
          <p:grpSpPr>
            <a:xfrm>
              <a:off x="2266121" y="3811158"/>
              <a:ext cx="2243803" cy="2161015"/>
              <a:chOff x="2726782" y="3734958"/>
              <a:chExt cx="2243803" cy="2161015"/>
            </a:xfrm>
          </p:grpSpPr>
          <p:pic>
            <p:nvPicPr>
              <p:cNvPr id="6" name="Graphique 5">
                <a:extLst>
                  <a:ext uri="{FF2B5EF4-FFF2-40B4-BE49-F238E27FC236}">
                    <a16:creationId xmlns:a16="http://schemas.microsoft.com/office/drawing/2014/main" id="{6295B770-4E80-9135-A45E-461D968F577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77817" y="3734958"/>
                <a:ext cx="1517710" cy="1198991"/>
              </a:xfrm>
              <a:prstGeom prst="rect">
                <a:avLst/>
              </a:prstGeom>
            </p:spPr>
          </p:pic>
          <p:sp>
            <p:nvSpPr>
              <p:cNvPr id="7" name="ZoneTexte 6">
                <a:extLst>
                  <a:ext uri="{FF2B5EF4-FFF2-40B4-BE49-F238E27FC236}">
                    <a16:creationId xmlns:a16="http://schemas.microsoft.com/office/drawing/2014/main" id="{BE803F77-5455-1449-6516-A142108A2F39}"/>
                  </a:ext>
                </a:extLst>
              </p:cNvPr>
              <p:cNvSpPr txBox="1"/>
              <p:nvPr/>
            </p:nvSpPr>
            <p:spPr>
              <a:xfrm>
                <a:off x="2726782" y="5126533"/>
                <a:ext cx="2243803" cy="769440"/>
              </a:xfrm>
              <a:prstGeom prst="rect">
                <a:avLst/>
              </a:prstGeom>
              <a:noFill/>
            </p:spPr>
            <p:txBody>
              <a:bodyPr wrap="square" lIns="91440" tIns="45720" rIns="91440" bIns="45720" rtlCol="0" anchor="t" anchorCtr="0">
                <a:norm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a:ln>
                      <a:noFill/>
                    </a:ln>
                    <a:solidFill>
                      <a:srgbClr val="004D40"/>
                    </a:solidFill>
                    <a:effectLst/>
                    <a:uLnTx/>
                    <a:uFillTx/>
                    <a:latin typeface="Nexa Light"/>
                    <a:ea typeface="+mn-ea"/>
                    <a:cs typeface="Arial"/>
                  </a:rPr>
                  <a:t>Chantal Lagrois</a:t>
                </a:r>
              </a:p>
              <a:p>
                <a:pPr marR="0" lvl="0" algn="ctr" defTabSz="914400" rtl="0" eaLnBrk="1" fontAlgn="auto" latinLnBrk="0" hangingPunct="1">
                  <a:spcBef>
                    <a:spcPts val="0"/>
                  </a:spcBef>
                  <a:spcAft>
                    <a:spcPts val="0"/>
                  </a:spcAft>
                  <a:buClrTx/>
                  <a:buSzTx/>
                  <a:tabLst/>
                  <a:defRPr/>
                </a:pPr>
                <a:r>
                  <a:rPr lang="fr-FR" sz="2200">
                    <a:solidFill>
                      <a:srgbClr val="004D40"/>
                    </a:solidFill>
                    <a:latin typeface="Nexa Bold" panose="02000000000000000000" pitchFamily="50" charset="0"/>
                    <a:cs typeface="Arial"/>
                  </a:rPr>
                  <a:t>600 $</a:t>
                </a:r>
                <a:endParaRPr kumimoji="0" lang="fr-FR" sz="2200" b="0" i="0" u="none" strike="noStrike" kern="1200" cap="none" spc="0" normalizeH="0" baseline="0" noProof="0" dirty="0">
                  <a:ln>
                    <a:noFill/>
                  </a:ln>
                  <a:solidFill>
                    <a:srgbClr val="004D40"/>
                  </a:solidFill>
                  <a:effectLst/>
                  <a:uLnTx/>
                  <a:uFillTx/>
                  <a:latin typeface="Nexa Bold" panose="02000000000000000000" pitchFamily="50" charset="0"/>
                  <a:cs typeface="Arial"/>
                </a:endParaRPr>
              </a:p>
            </p:txBody>
          </p:sp>
        </p:grpSp>
        <p:grpSp>
          <p:nvGrpSpPr>
            <p:cNvPr id="9" name="Groupe 8">
              <a:extLst>
                <a:ext uri="{FF2B5EF4-FFF2-40B4-BE49-F238E27FC236}">
                  <a16:creationId xmlns:a16="http://schemas.microsoft.com/office/drawing/2014/main" id="{AEA8FFBE-DD0E-3C14-0DE3-583902229FAC}"/>
                </a:ext>
              </a:extLst>
            </p:cNvPr>
            <p:cNvGrpSpPr/>
            <p:nvPr/>
          </p:nvGrpSpPr>
          <p:grpSpPr>
            <a:xfrm>
              <a:off x="4656850" y="3811158"/>
              <a:ext cx="2859480" cy="2161016"/>
              <a:chOff x="2466037" y="3734958"/>
              <a:chExt cx="2859480" cy="2161016"/>
            </a:xfrm>
          </p:grpSpPr>
          <p:pic>
            <p:nvPicPr>
              <p:cNvPr id="10" name="Graphique 9">
                <a:extLst>
                  <a:ext uri="{FF2B5EF4-FFF2-40B4-BE49-F238E27FC236}">
                    <a16:creationId xmlns:a16="http://schemas.microsoft.com/office/drawing/2014/main" id="{FAE8A4C3-4AFC-A140-F555-D96853C14F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36922" y="3734958"/>
                <a:ext cx="1517710" cy="1198991"/>
              </a:xfrm>
              <a:prstGeom prst="rect">
                <a:avLst/>
              </a:prstGeom>
            </p:spPr>
          </p:pic>
          <p:sp>
            <p:nvSpPr>
              <p:cNvPr id="11" name="ZoneTexte 10">
                <a:extLst>
                  <a:ext uri="{FF2B5EF4-FFF2-40B4-BE49-F238E27FC236}">
                    <a16:creationId xmlns:a16="http://schemas.microsoft.com/office/drawing/2014/main" id="{480B2734-B569-0593-FD9A-0B90ECF56E3B}"/>
                  </a:ext>
                </a:extLst>
              </p:cNvPr>
              <p:cNvSpPr txBox="1"/>
              <p:nvPr/>
            </p:nvSpPr>
            <p:spPr>
              <a:xfrm>
                <a:off x="2466037" y="5126533"/>
                <a:ext cx="2859480" cy="769441"/>
              </a:xfrm>
              <a:prstGeom prst="rect">
                <a:avLst/>
              </a:prstGeom>
              <a:noFill/>
            </p:spPr>
            <p:txBody>
              <a:bodyPr wrap="square" lIns="91440" tIns="45720" rIns="91440" bIns="45720" rtlCol="0" anchor="t" anchorCtr="0">
                <a:sp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a:ln>
                      <a:noFill/>
                    </a:ln>
                    <a:solidFill>
                      <a:srgbClr val="004D40"/>
                    </a:solidFill>
                    <a:effectLst/>
                    <a:uLnTx/>
                    <a:uFillTx/>
                    <a:latin typeface="Nexa Light"/>
                    <a:ea typeface="+mn-ea"/>
                    <a:cs typeface="Arial"/>
                  </a:rPr>
                  <a:t>Cercle Horace Viau</a:t>
                </a:r>
              </a:p>
              <a:p>
                <a:pPr marR="0" lvl="0" algn="ctr" defTabSz="914400" rtl="0" eaLnBrk="1" fontAlgn="auto" latinLnBrk="0" hangingPunct="1">
                  <a:spcBef>
                    <a:spcPts val="0"/>
                  </a:spcBef>
                  <a:spcAft>
                    <a:spcPts val="0"/>
                  </a:spcAft>
                  <a:buClrTx/>
                  <a:buSzTx/>
                  <a:tabLst/>
                  <a:defRPr/>
                </a:pPr>
                <a:r>
                  <a:rPr lang="fr-FR" sz="2200">
                    <a:solidFill>
                      <a:srgbClr val="004D40"/>
                    </a:solidFill>
                    <a:latin typeface="Nexa Bold" panose="02000000000000000000" pitchFamily="50" charset="0"/>
                    <a:cs typeface="Arial"/>
                  </a:rPr>
                  <a:t>1 325 $</a:t>
                </a:r>
                <a:endParaRPr kumimoji="0" lang="fr-FR" sz="2200" b="0" i="0" u="none" strike="noStrike" kern="1200" cap="none" spc="0" normalizeH="0" baseline="0" noProof="0" dirty="0">
                  <a:ln>
                    <a:noFill/>
                  </a:ln>
                  <a:solidFill>
                    <a:srgbClr val="004D40"/>
                  </a:solidFill>
                  <a:effectLst/>
                  <a:uLnTx/>
                  <a:uFillTx/>
                  <a:latin typeface="Nexa Bold" panose="02000000000000000000" pitchFamily="50" charset="0"/>
                  <a:cs typeface="Arial"/>
                </a:endParaRPr>
              </a:p>
            </p:txBody>
          </p:sp>
        </p:grpSp>
        <p:grpSp>
          <p:nvGrpSpPr>
            <p:cNvPr id="12" name="Groupe 11">
              <a:extLst>
                <a:ext uri="{FF2B5EF4-FFF2-40B4-BE49-F238E27FC236}">
                  <a16:creationId xmlns:a16="http://schemas.microsoft.com/office/drawing/2014/main" id="{FABA5941-1962-128A-0D1C-C98314D62F70}"/>
                </a:ext>
              </a:extLst>
            </p:cNvPr>
            <p:cNvGrpSpPr/>
            <p:nvPr/>
          </p:nvGrpSpPr>
          <p:grpSpPr>
            <a:xfrm>
              <a:off x="7553927" y="3811158"/>
              <a:ext cx="2941795" cy="2161016"/>
              <a:chOff x="2702758" y="3734958"/>
              <a:chExt cx="2941795" cy="2161016"/>
            </a:xfrm>
          </p:grpSpPr>
          <p:pic>
            <p:nvPicPr>
              <p:cNvPr id="13" name="Graphique 12">
                <a:extLst>
                  <a:ext uri="{FF2B5EF4-FFF2-40B4-BE49-F238E27FC236}">
                    <a16:creationId xmlns:a16="http://schemas.microsoft.com/office/drawing/2014/main" id="{520B790B-C46E-5701-1409-B9A9946928B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59527" y="3734958"/>
                <a:ext cx="1517710" cy="1198991"/>
              </a:xfrm>
              <a:prstGeom prst="rect">
                <a:avLst/>
              </a:prstGeom>
            </p:spPr>
          </p:pic>
          <p:sp>
            <p:nvSpPr>
              <p:cNvPr id="19" name="ZoneTexte 18">
                <a:extLst>
                  <a:ext uri="{FF2B5EF4-FFF2-40B4-BE49-F238E27FC236}">
                    <a16:creationId xmlns:a16="http://schemas.microsoft.com/office/drawing/2014/main" id="{E0A853EF-B5B2-E9ED-3C98-6283FBE0D4C2}"/>
                  </a:ext>
                </a:extLst>
              </p:cNvPr>
              <p:cNvSpPr txBox="1"/>
              <p:nvPr/>
            </p:nvSpPr>
            <p:spPr>
              <a:xfrm>
                <a:off x="2702758" y="5126533"/>
                <a:ext cx="2941795" cy="769441"/>
              </a:xfrm>
              <a:prstGeom prst="rect">
                <a:avLst/>
              </a:prstGeom>
              <a:noFill/>
            </p:spPr>
            <p:txBody>
              <a:bodyPr wrap="square" lIns="91440" tIns="45720" rIns="91440" bIns="45720" rtlCol="0" anchor="t" anchorCtr="0">
                <a:sp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a:ln>
                      <a:noFill/>
                    </a:ln>
                    <a:solidFill>
                      <a:srgbClr val="004D40"/>
                    </a:solidFill>
                    <a:effectLst/>
                    <a:uLnTx/>
                    <a:uFillTx/>
                    <a:latin typeface="Nexa Light"/>
                    <a:ea typeface="+mn-ea"/>
                    <a:cs typeface="Arial"/>
                  </a:rPr>
                  <a:t>Jean-Joseph Girard</a:t>
                </a:r>
              </a:p>
              <a:p>
                <a:pPr marR="0" lvl="0" algn="ctr" defTabSz="914400" rtl="0" eaLnBrk="1" fontAlgn="auto" latinLnBrk="0" hangingPunct="1">
                  <a:spcBef>
                    <a:spcPts val="0"/>
                  </a:spcBef>
                  <a:spcAft>
                    <a:spcPts val="0"/>
                  </a:spcAft>
                  <a:buClrTx/>
                  <a:buSzTx/>
                  <a:tabLst/>
                  <a:defRPr/>
                </a:pPr>
                <a:r>
                  <a:rPr lang="fr-FR" sz="2200">
                    <a:solidFill>
                      <a:srgbClr val="004D40"/>
                    </a:solidFill>
                    <a:latin typeface="Nexa Bold" panose="02000000000000000000" pitchFamily="50" charset="0"/>
                    <a:cs typeface="Arial"/>
                  </a:rPr>
                  <a:t>6 000 $</a:t>
                </a:r>
                <a:endParaRPr kumimoji="0" lang="fr-FR" sz="2200" b="0" i="0" u="none" strike="noStrike" kern="1200" cap="none" spc="0" normalizeH="0" baseline="0" noProof="0" dirty="0">
                  <a:ln>
                    <a:noFill/>
                  </a:ln>
                  <a:solidFill>
                    <a:srgbClr val="004D40"/>
                  </a:solidFill>
                  <a:effectLst/>
                  <a:uLnTx/>
                  <a:uFillTx/>
                  <a:latin typeface="Nexa Bold" panose="02000000000000000000" pitchFamily="50" charset="0"/>
                  <a:cs typeface="Arial"/>
                </a:endParaRPr>
              </a:p>
            </p:txBody>
          </p:sp>
        </p:grpSp>
      </p:grpSp>
    </p:spTree>
    <p:extLst>
      <p:ext uri="{BB962C8B-B14F-4D97-AF65-F5344CB8AC3E}">
        <p14:creationId xmlns:p14="http://schemas.microsoft.com/office/powerpoint/2010/main" val="20566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03A4F-E690-6DCA-56F2-405B755A24E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F4B6BE4B-AF3A-CDBC-81B1-CEDC1F3CDFD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90C104DA-85F5-09D1-0820-7886EDC2138C}"/>
              </a:ext>
            </a:extLst>
          </p:cNvPr>
          <p:cNvSpPr txBox="1"/>
          <p:nvPr/>
        </p:nvSpPr>
        <p:spPr>
          <a:xfrm>
            <a:off x="660904" y="1552035"/>
            <a:ext cx="10717572" cy="258667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La FRI a redonné plus de cinq millions depuis sa création grâce à des donations dans divers domaines et, depuis 2019, en environnement​.</a:t>
            </a:r>
          </a:p>
          <a:p>
            <a:pPr marL="342900" marR="0" lvl="0" indent="-3429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Notre virage vert nous permet de tisser des liens avec les entreprises et organisations partout en francophonie qui ont décidé de se tourner vers l’environnement.​</a:t>
            </a:r>
          </a:p>
        </p:txBody>
      </p:sp>
      <p:sp>
        <p:nvSpPr>
          <p:cNvPr id="3" name="Titre 1">
            <a:extLst>
              <a:ext uri="{FF2B5EF4-FFF2-40B4-BE49-F238E27FC236}">
                <a16:creationId xmlns:a16="http://schemas.microsoft.com/office/drawing/2014/main" id="{F8DC869F-BA47-B678-09BE-0A8FC19B4139}"/>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Pourquoi on redonne​</a:t>
            </a:r>
          </a:p>
        </p:txBody>
      </p:sp>
    </p:spTree>
    <p:extLst>
      <p:ext uri="{BB962C8B-B14F-4D97-AF65-F5344CB8AC3E}">
        <p14:creationId xmlns:p14="http://schemas.microsoft.com/office/powerpoint/2010/main" val="392106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32B9E-072D-F44C-1F94-EAFD5118890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C71B0EA3-F2DB-9244-00E7-A43DB2D7D66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5182A615-E981-6532-456B-75968188DAD8}"/>
              </a:ext>
            </a:extLst>
          </p:cNvPr>
          <p:cNvSpPr txBox="1"/>
          <p:nvPr/>
        </p:nvSpPr>
        <p:spPr>
          <a:xfrm>
            <a:off x="1088287" y="4404565"/>
            <a:ext cx="2877426" cy="769441"/>
          </a:xfrm>
          <a:prstGeom prst="rect">
            <a:avLst/>
          </a:prstGeom>
          <a:noFill/>
        </p:spPr>
        <p:txBody>
          <a:bodyPr wrap="square" lIns="91440" tIns="45720" rIns="91440" bIns="45720" rtlCol="0" anchor="t" anchorCtr="0">
            <a:sp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Bénévolat et</a:t>
            </a:r>
            <a:br>
              <a:rPr kumimoji="0" lang="fr-FR" sz="2200" b="0" i="0" u="none" strike="noStrike" kern="1200" cap="none" spc="0" normalizeH="0" baseline="0" noProof="0" dirty="0">
                <a:ln>
                  <a:noFill/>
                </a:ln>
                <a:solidFill>
                  <a:srgbClr val="004D40"/>
                </a:solidFill>
                <a:effectLst/>
                <a:uLnTx/>
                <a:uFillTx/>
                <a:latin typeface="Nexa Light"/>
                <a:ea typeface="+mn-ea"/>
                <a:cs typeface="Arial"/>
              </a:rPr>
            </a:br>
            <a:r>
              <a:rPr kumimoji="0" lang="fr-FR" sz="2200" b="0" i="0" u="none" strike="noStrike" kern="1200" cap="none" spc="0" normalizeH="0" baseline="0" noProof="0" dirty="0">
                <a:ln>
                  <a:noFill/>
                </a:ln>
                <a:solidFill>
                  <a:srgbClr val="004D40"/>
                </a:solidFill>
                <a:effectLst/>
                <a:uLnTx/>
                <a:uFillTx/>
                <a:latin typeface="Nexa Light"/>
                <a:ea typeface="+mn-ea"/>
                <a:cs typeface="Arial"/>
              </a:rPr>
              <a:t>implication</a:t>
            </a:r>
          </a:p>
        </p:txBody>
      </p:sp>
      <p:sp>
        <p:nvSpPr>
          <p:cNvPr id="3" name="Titre 1">
            <a:extLst>
              <a:ext uri="{FF2B5EF4-FFF2-40B4-BE49-F238E27FC236}">
                <a16:creationId xmlns:a16="http://schemas.microsoft.com/office/drawing/2014/main" id="{48BF011B-93FF-1BB1-D3BB-30AB0D383EA2}"/>
              </a:ext>
            </a:extLst>
          </p:cNvPr>
          <p:cNvSpPr txBox="1">
            <a:spLocks/>
          </p:cNvSpPr>
          <p:nvPr/>
        </p:nvSpPr>
        <p:spPr>
          <a:xfrm>
            <a:off x="654141" y="1679729"/>
            <a:ext cx="10883718" cy="1348632"/>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fr-CA" sz="115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subventions</a:t>
            </a:r>
          </a:p>
        </p:txBody>
      </p:sp>
      <p:sp>
        <p:nvSpPr>
          <p:cNvPr id="4" name="ZoneTexte 3">
            <a:extLst>
              <a:ext uri="{FF2B5EF4-FFF2-40B4-BE49-F238E27FC236}">
                <a16:creationId xmlns:a16="http://schemas.microsoft.com/office/drawing/2014/main" id="{89FCB4C5-F998-6773-6478-1213C4569123}"/>
              </a:ext>
            </a:extLst>
          </p:cNvPr>
          <p:cNvSpPr txBox="1"/>
          <p:nvPr/>
        </p:nvSpPr>
        <p:spPr>
          <a:xfrm>
            <a:off x="8226287" y="4404565"/>
            <a:ext cx="2877426" cy="769441"/>
          </a:xfrm>
          <a:prstGeom prst="rect">
            <a:avLst/>
          </a:prstGeom>
          <a:noFill/>
        </p:spPr>
        <p:txBody>
          <a:bodyPr wrap="square" lIns="91440" tIns="45720" rIns="91440" bIns="45720" rtlCol="0" anchor="t" anchorCtr="0">
            <a:sp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Redonnées dans</a:t>
            </a:r>
            <a:br>
              <a:rPr kumimoji="0" lang="fr-FR" sz="2200" b="0" i="0" u="none" strike="noStrike" kern="1200" cap="none" spc="0" normalizeH="0" baseline="0" noProof="0" dirty="0">
                <a:ln>
                  <a:noFill/>
                </a:ln>
                <a:solidFill>
                  <a:srgbClr val="004D40"/>
                </a:solidFill>
                <a:effectLst/>
                <a:uLnTx/>
                <a:uFillTx/>
                <a:latin typeface="Nexa Light"/>
                <a:ea typeface="+mn-ea"/>
                <a:cs typeface="Arial"/>
              </a:rPr>
            </a:br>
            <a:r>
              <a:rPr kumimoji="0" lang="fr-FR" sz="2200" b="0" i="0" u="none" strike="noStrike" kern="1200" cap="none" spc="0" normalizeH="0" baseline="0" noProof="0" dirty="0">
                <a:ln>
                  <a:noFill/>
                </a:ln>
                <a:solidFill>
                  <a:srgbClr val="004D40"/>
                </a:solidFill>
                <a:effectLst/>
                <a:uLnTx/>
                <a:uFillTx/>
                <a:latin typeface="Nexa Light"/>
                <a:ea typeface="+mn-ea"/>
                <a:cs typeface="Arial"/>
              </a:rPr>
              <a:t>vos communautés</a:t>
            </a:r>
          </a:p>
        </p:txBody>
      </p:sp>
      <p:sp>
        <p:nvSpPr>
          <p:cNvPr id="6" name="ZoneTexte 5">
            <a:extLst>
              <a:ext uri="{FF2B5EF4-FFF2-40B4-BE49-F238E27FC236}">
                <a16:creationId xmlns:a16="http://schemas.microsoft.com/office/drawing/2014/main" id="{C16DEA1B-5805-E68E-4207-1B425996F12B}"/>
              </a:ext>
            </a:extLst>
          </p:cNvPr>
          <p:cNvSpPr txBox="1"/>
          <p:nvPr/>
        </p:nvSpPr>
        <p:spPr>
          <a:xfrm>
            <a:off x="4657287" y="4404565"/>
            <a:ext cx="2877426" cy="430887"/>
          </a:xfrm>
          <a:prstGeom prst="rect">
            <a:avLst/>
          </a:prstGeom>
          <a:noFill/>
        </p:spPr>
        <p:txBody>
          <a:bodyPr wrap="square" lIns="91440" tIns="45720" rIns="91440" bIns="45720" rtlCol="0" anchor="t" anchorCtr="0">
            <a:spAutoFit/>
          </a:bodyPr>
          <a:lstStyle/>
          <a:p>
            <a:pPr marR="0" lvl="0" algn="ctr" defTabSz="914400" rtl="0" eaLnBrk="1" fontAlgn="auto" latinLnBrk="0" hangingPunct="1">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Les jeunes</a:t>
            </a:r>
          </a:p>
        </p:txBody>
      </p:sp>
      <p:cxnSp>
        <p:nvCxnSpPr>
          <p:cNvPr id="8" name="Connecteur droit 7">
            <a:extLst>
              <a:ext uri="{FF2B5EF4-FFF2-40B4-BE49-F238E27FC236}">
                <a16:creationId xmlns:a16="http://schemas.microsoft.com/office/drawing/2014/main" id="{FD0BA3D0-55E9-003D-7B11-CAB9D4162BAB}"/>
              </a:ext>
            </a:extLst>
          </p:cNvPr>
          <p:cNvCxnSpPr/>
          <p:nvPr/>
        </p:nvCxnSpPr>
        <p:spPr>
          <a:xfrm>
            <a:off x="6096000" y="3349485"/>
            <a:ext cx="0" cy="795131"/>
          </a:xfrm>
          <a:prstGeom prst="line">
            <a:avLst/>
          </a:prstGeom>
          <a:ln>
            <a:solidFill>
              <a:srgbClr val="009C44"/>
            </a:solidFill>
          </a:ln>
        </p:spPr>
        <p:style>
          <a:lnRef idx="3">
            <a:schemeClr val="accent6"/>
          </a:lnRef>
          <a:fillRef idx="0">
            <a:schemeClr val="accent6"/>
          </a:fillRef>
          <a:effectRef idx="2">
            <a:schemeClr val="accent6"/>
          </a:effectRef>
          <a:fontRef idx="minor">
            <a:schemeClr val="tx1"/>
          </a:fontRef>
        </p:style>
      </p:cxnSp>
      <p:cxnSp>
        <p:nvCxnSpPr>
          <p:cNvPr id="9" name="Connecteur droit 8">
            <a:extLst>
              <a:ext uri="{FF2B5EF4-FFF2-40B4-BE49-F238E27FC236}">
                <a16:creationId xmlns:a16="http://schemas.microsoft.com/office/drawing/2014/main" id="{B4189FF2-AB8B-9F00-0381-AF88A40A7531}"/>
              </a:ext>
            </a:extLst>
          </p:cNvPr>
          <p:cNvCxnSpPr>
            <a:cxnSpLocks/>
          </p:cNvCxnSpPr>
          <p:nvPr/>
        </p:nvCxnSpPr>
        <p:spPr>
          <a:xfrm flipH="1">
            <a:off x="2544417" y="3349485"/>
            <a:ext cx="540026" cy="795131"/>
          </a:xfrm>
          <a:prstGeom prst="line">
            <a:avLst/>
          </a:prstGeom>
          <a:ln>
            <a:solidFill>
              <a:srgbClr val="009C44"/>
            </a:solidFill>
          </a:ln>
        </p:spPr>
        <p:style>
          <a:lnRef idx="3">
            <a:schemeClr val="accent6"/>
          </a:lnRef>
          <a:fillRef idx="0">
            <a:schemeClr val="accent6"/>
          </a:fillRef>
          <a:effectRef idx="2">
            <a:schemeClr val="accent6"/>
          </a:effectRef>
          <a:fontRef idx="minor">
            <a:schemeClr val="tx1"/>
          </a:fontRef>
        </p:style>
      </p:cxnSp>
      <p:cxnSp>
        <p:nvCxnSpPr>
          <p:cNvPr id="12" name="Connecteur droit 11">
            <a:extLst>
              <a:ext uri="{FF2B5EF4-FFF2-40B4-BE49-F238E27FC236}">
                <a16:creationId xmlns:a16="http://schemas.microsoft.com/office/drawing/2014/main" id="{554160D5-3259-AB5D-6A97-ACEB7331C598}"/>
              </a:ext>
            </a:extLst>
          </p:cNvPr>
          <p:cNvCxnSpPr>
            <a:cxnSpLocks/>
          </p:cNvCxnSpPr>
          <p:nvPr/>
        </p:nvCxnSpPr>
        <p:spPr>
          <a:xfrm>
            <a:off x="9107557" y="3349484"/>
            <a:ext cx="540026" cy="795131"/>
          </a:xfrm>
          <a:prstGeom prst="line">
            <a:avLst/>
          </a:prstGeom>
          <a:ln>
            <a:solidFill>
              <a:srgbClr val="009C44"/>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3630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C46B8-AE2D-A708-989B-228B3803485B}"/>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4F1C8AFB-5713-215F-BF97-13EF7AB2DA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5039EA53-D564-DDD9-CE7D-1F636A5B300C}"/>
              </a:ext>
            </a:extLst>
          </p:cNvPr>
          <p:cNvSpPr txBox="1"/>
          <p:nvPr/>
        </p:nvSpPr>
        <p:spPr>
          <a:xfrm>
            <a:off x="660904" y="1552035"/>
            <a:ext cx="10717572" cy="258917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Son déploiement des forces passe par l’élément le plus important aux yeux de la jeunesse : </a:t>
            </a:r>
            <a:r>
              <a:rPr kumimoji="0" lang="fr-FR" sz="2200" b="0" i="0" u="none" strike="noStrike" kern="1200" cap="none" spc="0" normalizeH="0" baseline="0" noProof="0" dirty="0">
                <a:ln>
                  <a:noFill/>
                </a:ln>
                <a:solidFill>
                  <a:srgbClr val="004D40"/>
                </a:solidFill>
                <a:effectLst/>
                <a:uLnTx/>
                <a:uFillTx/>
                <a:latin typeface="Nexa Bold" panose="02000000000000000000" pitchFamily="50" charset="0"/>
                <a:cs typeface="Arial"/>
              </a:rPr>
              <a:t>l’environnement</a:t>
            </a:r>
            <a:r>
              <a:rPr kumimoji="0" lang="fr-FR" sz="2200" b="0" i="0" u="none" strike="noStrike" kern="1200" cap="none" spc="0" normalizeH="0" baseline="0" noProof="0" dirty="0">
                <a:ln>
                  <a:noFill/>
                </a:ln>
                <a:solidFill>
                  <a:srgbClr val="004D40"/>
                </a:solidFill>
                <a:effectLst/>
                <a:uLnTx/>
                <a:uFillTx/>
                <a:latin typeface="Nexa Light"/>
                <a:ea typeface="+mn-ea"/>
                <a:cs typeface="Arial"/>
              </a:rPr>
              <a:t>. En choisissant de soutenir l’environnement, nous serons en mesure d’assurer un avenir à nos jeunes. Qui plus est, notre virage vert nous permettra de tisser des liens avec les entreprises et organisations partout dans la francophonie qui ont décidé de se tourner vers l’environnement.</a:t>
            </a:r>
          </a:p>
        </p:txBody>
      </p:sp>
      <p:sp>
        <p:nvSpPr>
          <p:cNvPr id="3" name="Titre 1">
            <a:extLst>
              <a:ext uri="{FF2B5EF4-FFF2-40B4-BE49-F238E27FC236}">
                <a16:creationId xmlns:a16="http://schemas.microsoft.com/office/drawing/2014/main" id="{2DB2298D-DAEA-B8F1-1186-48667CFA15CC}"/>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Notre mission et réflexion</a:t>
            </a:r>
          </a:p>
        </p:txBody>
      </p:sp>
    </p:spTree>
    <p:extLst>
      <p:ext uri="{BB962C8B-B14F-4D97-AF65-F5344CB8AC3E}">
        <p14:creationId xmlns:p14="http://schemas.microsoft.com/office/powerpoint/2010/main" val="322363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B9598-9D1D-C791-1439-6B994FDE789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777DA243-BAE3-6102-30A3-C201923635B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ZoneTexte 1">
            <a:extLst>
              <a:ext uri="{FF2B5EF4-FFF2-40B4-BE49-F238E27FC236}">
                <a16:creationId xmlns:a16="http://schemas.microsoft.com/office/drawing/2014/main" id="{46AE604B-7091-1F5F-52D3-11CF32AA4365}"/>
              </a:ext>
            </a:extLst>
          </p:cNvPr>
          <p:cNvSpPr txBox="1"/>
          <p:nvPr/>
        </p:nvSpPr>
        <p:spPr>
          <a:xfrm>
            <a:off x="660904" y="1552035"/>
            <a:ext cx="10717572" cy="2589170"/>
          </a:xfrm>
          <a:prstGeom prst="rect">
            <a:avLst/>
          </a:prstGeom>
          <a:noFill/>
        </p:spPr>
        <p:txBody>
          <a:bodyPr wrap="square" lIns="91440" tIns="45720" rIns="91440" bIns="45720" rtlCol="0" anchor="t" anchorCtr="0">
            <a:spAutoFit/>
          </a:bodyPr>
          <a:lstStyle/>
          <a:p>
            <a:pPr marR="0" lvl="0" defTabSz="914400" rtl="0" eaLnBrk="1" fontAlgn="auto" latinLnBrk="0" hangingPunct="1">
              <a:lnSpc>
                <a:spcPct val="150000"/>
              </a:lnSpc>
              <a:spcBef>
                <a:spcPts val="0"/>
              </a:spcBef>
              <a:spcAft>
                <a:spcPts val="0"/>
              </a:spcAft>
              <a:buClrTx/>
              <a:buSzTx/>
              <a:tabLst/>
              <a:defRPr/>
            </a:pPr>
            <a:r>
              <a:rPr kumimoji="0" lang="fr-FR" sz="2200" b="0" i="0" u="none" strike="noStrike" kern="1200" cap="none" spc="0" normalizeH="0" baseline="0" noProof="0" dirty="0">
                <a:ln>
                  <a:noFill/>
                </a:ln>
                <a:solidFill>
                  <a:srgbClr val="004D40"/>
                </a:solidFill>
                <a:effectLst/>
                <a:uLnTx/>
                <a:uFillTx/>
                <a:latin typeface="Nexa Light"/>
                <a:ea typeface="+mn-ea"/>
                <a:cs typeface="Arial"/>
              </a:rPr>
              <a:t>Nous en ferons des partenaires qui non seulement seront de tout cœur avec nous, mais qui pourront nous aider financièrement dans nos démarches environnementales.  Les plus grandes entreprises ont pris un virage vert et la mouvance est irréversible, car les scientifiques sont unanimes, il n’y a plus de temps à perdre. Il en va de même pour le Richelieu et sa Fondation.</a:t>
            </a:r>
          </a:p>
        </p:txBody>
      </p:sp>
      <p:sp>
        <p:nvSpPr>
          <p:cNvPr id="3" name="Titre 1">
            <a:extLst>
              <a:ext uri="{FF2B5EF4-FFF2-40B4-BE49-F238E27FC236}">
                <a16:creationId xmlns:a16="http://schemas.microsoft.com/office/drawing/2014/main" id="{BB6F2039-4CAC-7946-29A9-38A4C1C6A893}"/>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Notre mission et réflexion</a:t>
            </a:r>
          </a:p>
        </p:txBody>
      </p:sp>
    </p:spTree>
    <p:extLst>
      <p:ext uri="{BB962C8B-B14F-4D97-AF65-F5344CB8AC3E}">
        <p14:creationId xmlns:p14="http://schemas.microsoft.com/office/powerpoint/2010/main" val="350242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85B9B-89B9-1447-FD8B-8491806C0010}"/>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B7DE3D71-6284-6585-3A8B-21A2552268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re 1">
            <a:extLst>
              <a:ext uri="{FF2B5EF4-FFF2-40B4-BE49-F238E27FC236}">
                <a16:creationId xmlns:a16="http://schemas.microsoft.com/office/drawing/2014/main" id="{A88A2CC3-7B71-21B5-DDFA-B13BFED4CAA7}"/>
              </a:ext>
            </a:extLst>
          </p:cNvPr>
          <p:cNvSpPr txBox="1">
            <a:spLocks/>
          </p:cNvSpPr>
          <p:nvPr/>
        </p:nvSpPr>
        <p:spPr>
          <a:xfrm>
            <a:off x="636607" y="778342"/>
            <a:ext cx="7945418" cy="429569"/>
          </a:xfrm>
          <a:prstGeom prst="rect">
            <a:avLst/>
          </a:prstGeom>
          <a:no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200" b="0" i="0" u="none" strike="noStrike" kern="1200" cap="all" spc="0" normalizeH="0" baseline="0" noProof="0" dirty="0">
                <a:ln>
                  <a:noFill/>
                </a:ln>
                <a:solidFill>
                  <a:srgbClr val="004D40"/>
                </a:solidFill>
                <a:effectLst/>
                <a:uLnTx/>
                <a:uFillTx/>
                <a:latin typeface="Nexa Bold" panose="02000000000000000000" pitchFamily="50" charset="0"/>
                <a:ea typeface="+mj-ea"/>
                <a:cs typeface="Arial"/>
              </a:rPr>
              <a:t>Informations sur le site internet</a:t>
            </a:r>
          </a:p>
        </p:txBody>
      </p:sp>
      <p:pic>
        <p:nvPicPr>
          <p:cNvPr id="6" name="Image 5">
            <a:extLst>
              <a:ext uri="{FF2B5EF4-FFF2-40B4-BE49-F238E27FC236}">
                <a16:creationId xmlns:a16="http://schemas.microsoft.com/office/drawing/2014/main" id="{E8A8F800-B8DB-DAFA-9741-45C7860706FC}"/>
              </a:ext>
            </a:extLst>
          </p:cNvPr>
          <p:cNvPicPr>
            <a:picLocks noChangeAspect="1"/>
          </p:cNvPicPr>
          <p:nvPr/>
        </p:nvPicPr>
        <p:blipFill>
          <a:blip r:embed="rId4"/>
          <a:srcRect t="11349" r="947" b="2174"/>
          <a:stretch>
            <a:fillRect/>
          </a:stretch>
        </p:blipFill>
        <p:spPr>
          <a:xfrm>
            <a:off x="1947992" y="1499830"/>
            <a:ext cx="8296016" cy="4314562"/>
          </a:xfrm>
          <a:prstGeom prst="rect">
            <a:avLst/>
          </a:prstGeom>
        </p:spPr>
      </p:pic>
      <p:pic>
        <p:nvPicPr>
          <p:cNvPr id="10" name="Graphique 9">
            <a:extLst>
              <a:ext uri="{FF2B5EF4-FFF2-40B4-BE49-F238E27FC236}">
                <a16:creationId xmlns:a16="http://schemas.microsoft.com/office/drawing/2014/main" id="{9BCA1262-ACF4-8B9A-F94A-D5857BBE84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11240" y="1580321"/>
            <a:ext cx="969519" cy="538179"/>
          </a:xfrm>
          <a:prstGeom prst="rect">
            <a:avLst/>
          </a:prstGeom>
        </p:spPr>
      </p:pic>
      <p:pic>
        <p:nvPicPr>
          <p:cNvPr id="14" name="Graphique 13">
            <a:extLst>
              <a:ext uri="{FF2B5EF4-FFF2-40B4-BE49-F238E27FC236}">
                <a16:creationId xmlns:a16="http://schemas.microsoft.com/office/drawing/2014/main" id="{3225FEAF-4DF0-5482-30CE-8B21754D7B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21015631" flipH="1">
            <a:off x="6890900" y="2038724"/>
            <a:ext cx="5748897" cy="3236774"/>
          </a:xfrm>
          <a:prstGeom prst="rect">
            <a:avLst/>
          </a:prstGeom>
        </p:spPr>
      </p:pic>
      <p:pic>
        <p:nvPicPr>
          <p:cNvPr id="16" name="Graphique 15">
            <a:extLst>
              <a:ext uri="{FF2B5EF4-FFF2-40B4-BE49-F238E27FC236}">
                <a16:creationId xmlns:a16="http://schemas.microsoft.com/office/drawing/2014/main" id="{B6DC891C-2D6F-D8C1-BA29-C49BDE6F1F3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279245" flipH="1" flipV="1">
            <a:off x="7181204" y="-400828"/>
            <a:ext cx="5776359" cy="3962296"/>
          </a:xfrm>
          <a:prstGeom prst="rect">
            <a:avLst/>
          </a:prstGeom>
        </p:spPr>
      </p:pic>
    </p:spTree>
    <p:extLst>
      <p:ext uri="{BB962C8B-B14F-4D97-AF65-F5344CB8AC3E}">
        <p14:creationId xmlns:p14="http://schemas.microsoft.com/office/powerpoint/2010/main" val="2689037134"/>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TotalTime>
  <Words>807</Words>
  <Application>Microsoft Office PowerPoint</Application>
  <PresentationFormat>Grand écran</PresentationFormat>
  <Paragraphs>91</Paragraphs>
  <Slides>16</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Aptos</vt:lpstr>
      <vt:lpstr>Arial</vt:lpstr>
      <vt:lpstr>Calibri</vt:lpstr>
      <vt:lpstr>Calibri Light</vt:lpstr>
      <vt:lpstr>Nexa Bold</vt:lpstr>
      <vt:lpstr>Nexa Light</vt:lpstr>
      <vt:lpstr>1_Thème Office</vt:lpstr>
      <vt:lpstr>Merci à notre généreux partenaire pour la commandite de cet atelier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à notre généreux partenaire pour la commandite de cet atelier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Audrey Malette</dc:creator>
  <cp:lastModifiedBy>Audrey Malette</cp:lastModifiedBy>
  <cp:revision>18</cp:revision>
  <dcterms:created xsi:type="dcterms:W3CDTF">2026-04-20T15:44:30Z</dcterms:created>
  <dcterms:modified xsi:type="dcterms:W3CDTF">2026-05-07T14:58:39Z</dcterms:modified>
</cp:coreProperties>
</file>