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6" r:id="rId2"/>
    <p:sldId id="280" r:id="rId3"/>
    <p:sldId id="363" r:id="rId4"/>
    <p:sldId id="368" r:id="rId5"/>
    <p:sldId id="369" r:id="rId6"/>
    <p:sldId id="370" r:id="rId7"/>
    <p:sldId id="373" r:id="rId8"/>
    <p:sldId id="374" r:id="rId9"/>
    <p:sldId id="371" r:id="rId10"/>
    <p:sldId id="375" r:id="rId11"/>
    <p:sldId id="3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94"/>
    <a:srgbClr val="00A7E0"/>
    <a:srgbClr val="009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showGuides="1">
      <p:cViewPr varScale="1">
        <p:scale>
          <a:sx n="97" d="100"/>
          <a:sy n="97" d="100"/>
        </p:scale>
        <p:origin x="3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3DFAC-A855-45A5-86B5-F79E1DD10AA0}" type="datetimeFigureOut">
              <a:rPr lang="en-CA" smtClean="0"/>
              <a:t>2026-05-07</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7DF92-8338-4C04-80FE-AED25DB853AB}" type="slidenum">
              <a:rPr lang="en-CA" smtClean="0"/>
              <a:t>‹N°›</a:t>
            </a:fld>
            <a:endParaRPr lang="en-CA"/>
          </a:p>
        </p:txBody>
      </p:sp>
    </p:spTree>
    <p:extLst>
      <p:ext uri="{BB962C8B-B14F-4D97-AF65-F5344CB8AC3E}">
        <p14:creationId xmlns:p14="http://schemas.microsoft.com/office/powerpoint/2010/main" val="289292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367DF92-8338-4C04-80FE-AED25DB853AB}" type="slidenum">
              <a:rPr lang="en-CA" smtClean="0"/>
              <a:t>2</a:t>
            </a:fld>
            <a:endParaRPr lang="en-CA"/>
          </a:p>
        </p:txBody>
      </p:sp>
    </p:spTree>
    <p:extLst>
      <p:ext uri="{BB962C8B-B14F-4D97-AF65-F5344CB8AC3E}">
        <p14:creationId xmlns:p14="http://schemas.microsoft.com/office/powerpoint/2010/main" val="83060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4F032-D059-D790-46A4-61C86BCDEF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38630C-9DDD-32B7-4BCC-37BE131FB1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EB4228-3DF2-F880-583E-55199DDB3641}"/>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48C6CBFF-7C55-E6F8-0EE7-AC1D65C9EE65}"/>
              </a:ext>
            </a:extLst>
          </p:cNvPr>
          <p:cNvSpPr>
            <a:spLocks noGrp="1"/>
          </p:cNvSpPr>
          <p:nvPr>
            <p:ph type="sldNum" sz="quarter" idx="5"/>
          </p:nvPr>
        </p:nvSpPr>
        <p:spPr/>
        <p:txBody>
          <a:bodyPr/>
          <a:lstStyle/>
          <a:p>
            <a:fld id="{F367DF92-8338-4C04-80FE-AED25DB853AB}" type="slidenum">
              <a:rPr lang="en-CA" smtClean="0"/>
              <a:t>3</a:t>
            </a:fld>
            <a:endParaRPr lang="en-CA"/>
          </a:p>
        </p:txBody>
      </p:sp>
    </p:spTree>
    <p:extLst>
      <p:ext uri="{BB962C8B-B14F-4D97-AF65-F5344CB8AC3E}">
        <p14:creationId xmlns:p14="http://schemas.microsoft.com/office/powerpoint/2010/main" val="309297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0757-4382-F07F-EEF3-2CE392B40E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17D5BA-22E2-8C72-F45D-D119F3352D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C65583-6F36-325E-6BCE-513C74B818F4}"/>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FA116EB4-0B5B-636D-8059-EB01DE622191}"/>
              </a:ext>
            </a:extLst>
          </p:cNvPr>
          <p:cNvSpPr>
            <a:spLocks noGrp="1"/>
          </p:cNvSpPr>
          <p:nvPr>
            <p:ph type="sldNum" sz="quarter" idx="5"/>
          </p:nvPr>
        </p:nvSpPr>
        <p:spPr/>
        <p:txBody>
          <a:bodyPr/>
          <a:lstStyle/>
          <a:p>
            <a:fld id="{F367DF92-8338-4C04-80FE-AED25DB853AB}" type="slidenum">
              <a:rPr lang="en-CA" smtClean="0"/>
              <a:t>4</a:t>
            </a:fld>
            <a:endParaRPr lang="en-CA"/>
          </a:p>
        </p:txBody>
      </p:sp>
    </p:spTree>
    <p:extLst>
      <p:ext uri="{BB962C8B-B14F-4D97-AF65-F5344CB8AC3E}">
        <p14:creationId xmlns:p14="http://schemas.microsoft.com/office/powerpoint/2010/main" val="297347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9881D-D38D-F54C-9A71-AE9F1FEDD8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EF8244-21E6-579E-CBBB-C746EECA842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9FF936-C097-CA1F-60DD-68E92061AFB6}"/>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8D67548D-AE0E-E7AB-8420-E6C79DCE82AF}"/>
              </a:ext>
            </a:extLst>
          </p:cNvPr>
          <p:cNvSpPr>
            <a:spLocks noGrp="1"/>
          </p:cNvSpPr>
          <p:nvPr>
            <p:ph type="sldNum" sz="quarter" idx="5"/>
          </p:nvPr>
        </p:nvSpPr>
        <p:spPr/>
        <p:txBody>
          <a:bodyPr/>
          <a:lstStyle/>
          <a:p>
            <a:fld id="{F367DF92-8338-4C04-80FE-AED25DB853AB}" type="slidenum">
              <a:rPr lang="en-CA" smtClean="0"/>
              <a:t>5</a:t>
            </a:fld>
            <a:endParaRPr lang="en-CA"/>
          </a:p>
        </p:txBody>
      </p:sp>
    </p:spTree>
    <p:extLst>
      <p:ext uri="{BB962C8B-B14F-4D97-AF65-F5344CB8AC3E}">
        <p14:creationId xmlns:p14="http://schemas.microsoft.com/office/powerpoint/2010/main" val="71992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BCDA4-F466-68D9-F5D9-F72538B50D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9B5777-BB1F-AEC4-7B1A-71B6F7E7E8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19F5B1E-DD17-D0FD-504D-3C58D23E6781}"/>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8838D153-B531-1214-75CC-D73FF3A0FDF2}"/>
              </a:ext>
            </a:extLst>
          </p:cNvPr>
          <p:cNvSpPr>
            <a:spLocks noGrp="1"/>
          </p:cNvSpPr>
          <p:nvPr>
            <p:ph type="sldNum" sz="quarter" idx="5"/>
          </p:nvPr>
        </p:nvSpPr>
        <p:spPr/>
        <p:txBody>
          <a:bodyPr/>
          <a:lstStyle/>
          <a:p>
            <a:fld id="{F367DF92-8338-4C04-80FE-AED25DB853AB}" type="slidenum">
              <a:rPr lang="en-CA" smtClean="0"/>
              <a:t>6</a:t>
            </a:fld>
            <a:endParaRPr lang="en-CA"/>
          </a:p>
        </p:txBody>
      </p:sp>
    </p:spTree>
    <p:extLst>
      <p:ext uri="{BB962C8B-B14F-4D97-AF65-F5344CB8AC3E}">
        <p14:creationId xmlns:p14="http://schemas.microsoft.com/office/powerpoint/2010/main" val="302686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3A23D-B375-F995-96DC-56F85913E1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4D6A94-1868-8038-C96C-7AE2F43365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CDCB10-449F-2EBD-6FB8-08EA1BFB0897}"/>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0F22D63D-24C0-CC8A-4944-C7542DA2D8ED}"/>
              </a:ext>
            </a:extLst>
          </p:cNvPr>
          <p:cNvSpPr>
            <a:spLocks noGrp="1"/>
          </p:cNvSpPr>
          <p:nvPr>
            <p:ph type="sldNum" sz="quarter" idx="5"/>
          </p:nvPr>
        </p:nvSpPr>
        <p:spPr/>
        <p:txBody>
          <a:bodyPr/>
          <a:lstStyle/>
          <a:p>
            <a:fld id="{F367DF92-8338-4C04-80FE-AED25DB853AB}" type="slidenum">
              <a:rPr lang="en-CA" smtClean="0"/>
              <a:t>7</a:t>
            </a:fld>
            <a:endParaRPr lang="en-CA"/>
          </a:p>
        </p:txBody>
      </p:sp>
    </p:spTree>
    <p:extLst>
      <p:ext uri="{BB962C8B-B14F-4D97-AF65-F5344CB8AC3E}">
        <p14:creationId xmlns:p14="http://schemas.microsoft.com/office/powerpoint/2010/main" val="274203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2C038-F5E7-61D5-E5F2-E00EFE8AA0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5DE21C-8008-32F4-DEC7-38D43DE2C5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0A3DA3F-E32E-8AE2-1008-DB751BE0470A}"/>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09A91D64-3B70-8CCC-9D3C-52CADDD89D7D}"/>
              </a:ext>
            </a:extLst>
          </p:cNvPr>
          <p:cNvSpPr>
            <a:spLocks noGrp="1"/>
          </p:cNvSpPr>
          <p:nvPr>
            <p:ph type="sldNum" sz="quarter" idx="5"/>
          </p:nvPr>
        </p:nvSpPr>
        <p:spPr/>
        <p:txBody>
          <a:bodyPr/>
          <a:lstStyle/>
          <a:p>
            <a:fld id="{F367DF92-8338-4C04-80FE-AED25DB853AB}" type="slidenum">
              <a:rPr lang="en-CA" smtClean="0"/>
              <a:t>8</a:t>
            </a:fld>
            <a:endParaRPr lang="en-CA"/>
          </a:p>
        </p:txBody>
      </p:sp>
    </p:spTree>
    <p:extLst>
      <p:ext uri="{BB962C8B-B14F-4D97-AF65-F5344CB8AC3E}">
        <p14:creationId xmlns:p14="http://schemas.microsoft.com/office/powerpoint/2010/main" val="265611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CE80E-76F2-64DE-D3BB-298F22376B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964FBE-A943-E8BC-7ED4-70AD251F7A1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1240C2-3699-43EF-BF19-233DD6F2E032}"/>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7D15B289-3B34-037A-09D9-3332C5D80886}"/>
              </a:ext>
            </a:extLst>
          </p:cNvPr>
          <p:cNvSpPr>
            <a:spLocks noGrp="1"/>
          </p:cNvSpPr>
          <p:nvPr>
            <p:ph type="sldNum" sz="quarter" idx="5"/>
          </p:nvPr>
        </p:nvSpPr>
        <p:spPr/>
        <p:txBody>
          <a:bodyPr/>
          <a:lstStyle/>
          <a:p>
            <a:fld id="{F367DF92-8338-4C04-80FE-AED25DB853AB}" type="slidenum">
              <a:rPr lang="en-CA" smtClean="0"/>
              <a:t>9</a:t>
            </a:fld>
            <a:endParaRPr lang="en-CA"/>
          </a:p>
        </p:txBody>
      </p:sp>
    </p:spTree>
    <p:extLst>
      <p:ext uri="{BB962C8B-B14F-4D97-AF65-F5344CB8AC3E}">
        <p14:creationId xmlns:p14="http://schemas.microsoft.com/office/powerpoint/2010/main" val="209926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28F69-E496-6E1C-3D45-3D2824EEF16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EEE587B-3E2F-68B3-6E4C-508D411E1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B3FCFBCE-AA80-7860-D7C3-8D84377DC9F6}"/>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37C8653B-7AD4-B3BC-CA68-3A28846D32B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7C50804-E50D-6488-859A-5D33C23A6EA3}"/>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82960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67D9F-E7C9-43A0-354F-468704FA232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E1650C3-1DA9-719E-3BA3-B8037FD13C5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13C35FF-1C7B-60C3-7604-F254E7050731}"/>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CF0E0A7F-5B14-6FFA-6DE3-21EC43EE710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EF1E596-7C75-B7A5-EE68-5A10B55CA378}"/>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9684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D10D2E-0D25-EEF4-68B5-BEBB2D8D34F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9207E15-1DFD-FB24-FFC0-AE4C9B2583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F14277E-05F8-E24F-81A7-63F862F36ADA}"/>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EDEFCC31-988A-0977-23B0-04FFE3DC374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91271CC-8807-BB07-9DF0-8D56A39BEEC6}"/>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8381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5CA7A-2DC1-F373-57AF-DBC083D3A5DE}"/>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55207B9-03A2-4525-BBE4-3B66BEB3220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9C932B1-31F8-1410-95FE-DD2DEA9999DD}"/>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7241BCF6-5365-945D-7F35-F72EF72EF78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EF5AA64-C344-291A-C154-3EC32ADA9A22}"/>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16904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27BCF-5283-CA75-C2A6-D2B58513D6C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1C3732B-DC50-8F25-824A-A02FE0B0D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FCD6859-BE04-FFBD-CFDF-A244235D644F}"/>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7A6B9329-D664-F5C6-AA81-D2B8FD753AB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7841248-17CD-134B-DA90-340B5D72AFA8}"/>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10825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889B4-DC66-F2B7-A17E-7C06BD829BB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9A64C32-7785-B787-4DCD-897F092C25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FEF3B2F7-135D-F7B9-9842-60EA82172B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10B0178B-E4E4-0569-19FE-6F07F8CED2D5}"/>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6" name="Espace réservé du pied de page 5">
            <a:extLst>
              <a:ext uri="{FF2B5EF4-FFF2-40B4-BE49-F238E27FC236}">
                <a16:creationId xmlns:a16="http://schemas.microsoft.com/office/drawing/2014/main" id="{667546D8-9D36-BC11-856C-2CF6AA3B71F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09ED893-1062-FB34-680E-64887DEC3492}"/>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69549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52455-60EA-C1BA-B17D-72D3318BEA3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234EE01-D562-DA13-A4A8-0A98DE0F1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52B14F-DBB6-6B1B-0D3D-922C46EB3E1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F039B7AB-090F-8CAD-1DE3-0071A6520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822038-77ED-9455-63B9-EE9D7C5B35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D6193EB2-0879-63DF-C314-C064A1D83098}"/>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8" name="Espace réservé du pied de page 7">
            <a:extLst>
              <a:ext uri="{FF2B5EF4-FFF2-40B4-BE49-F238E27FC236}">
                <a16:creationId xmlns:a16="http://schemas.microsoft.com/office/drawing/2014/main" id="{38659984-9B55-E929-CF1D-17A01E292F7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725E6FA-4A14-BE2E-C11B-1117F05246C7}"/>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159705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62291-2D39-CB64-882D-386F3574CF1D}"/>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316F481-B92D-FA7D-4FE2-E53A53681222}"/>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4" name="Espace réservé du pied de page 3">
            <a:extLst>
              <a:ext uri="{FF2B5EF4-FFF2-40B4-BE49-F238E27FC236}">
                <a16:creationId xmlns:a16="http://schemas.microsoft.com/office/drawing/2014/main" id="{79031CB4-39DC-F9E4-4405-D7AD74C3E3F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309D436-0A4E-84E2-7FDC-585720DA52EF}"/>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80021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B3689E-98C7-D5C7-E127-1403C0BB1D0E}"/>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3" name="Espace réservé du pied de page 2">
            <a:extLst>
              <a:ext uri="{FF2B5EF4-FFF2-40B4-BE49-F238E27FC236}">
                <a16:creationId xmlns:a16="http://schemas.microsoft.com/office/drawing/2014/main" id="{DE492111-651E-A01D-170A-4082CB83BDA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B454ADF-904F-3CA2-BCB2-22613CB9B310}"/>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64320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8D610-A8E9-9870-B856-D93C5AAA06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6D2726F-EA5F-B45B-B6B7-633494508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1982F1A-B2BA-ED45-B830-4661ABCF8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E7A826-71BC-4571-3A56-AA968962F530}"/>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6" name="Espace réservé du pied de page 5">
            <a:extLst>
              <a:ext uri="{FF2B5EF4-FFF2-40B4-BE49-F238E27FC236}">
                <a16:creationId xmlns:a16="http://schemas.microsoft.com/office/drawing/2014/main" id="{C62132C7-2A55-81EE-10A3-B511C509698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D70D9C6-35FA-B6D1-0B00-91C8C5F391EB}"/>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233373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BB89C-A885-BAB4-85A5-6E5AFF1581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B6EFD3A-6509-83DD-88BE-410719580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7755C38-E7AB-3AC8-F4B4-A57F08CCC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FEA311-C73F-14CA-8AD8-7D9F5E64C9D4}"/>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6" name="Espace réservé du pied de page 5">
            <a:extLst>
              <a:ext uri="{FF2B5EF4-FFF2-40B4-BE49-F238E27FC236}">
                <a16:creationId xmlns:a16="http://schemas.microsoft.com/office/drawing/2014/main" id="{51004AF7-E2E0-9905-3599-20B02D1D973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AD42F8E-822F-EA16-4D8E-4C28A64281DB}"/>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56530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80C415-5348-FF3A-8E04-7C5A54EDF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C100619-3835-AEFA-149A-1ADE8CC35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DF65F85-62C6-8721-F12F-BF8B397E1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F2157DD7-2980-1EDE-3699-D445461C4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718A06A-BDB0-5804-30C3-6C789023A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54D36-DD32-4CD2-BBDE-AC525BEA0856}" type="slidenum">
              <a:rPr lang="fr-CA" smtClean="0"/>
              <a:t>‹N°›</a:t>
            </a:fld>
            <a:endParaRPr lang="fr-CA"/>
          </a:p>
        </p:txBody>
      </p:sp>
    </p:spTree>
    <p:extLst>
      <p:ext uri="{BB962C8B-B14F-4D97-AF65-F5344CB8AC3E}">
        <p14:creationId xmlns:p14="http://schemas.microsoft.com/office/powerpoint/2010/main" val="302288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EFC4F91-FE8A-2447-E3E0-A9CFB872DAF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1011383" y="966217"/>
            <a:ext cx="10169235" cy="2185157"/>
          </a:xfrm>
        </p:spPr>
        <p:txBody>
          <a:bodyPr>
            <a:noAutofit/>
          </a:bodyPr>
          <a:lstStyle/>
          <a:p>
            <a:pPr algn="ctr">
              <a:lnSpc>
                <a:spcPct val="90000"/>
              </a:lnSpc>
            </a:pPr>
            <a:r>
              <a:rPr lang="fr-CA" sz="4400" b="1" cap="all" dirty="0">
                <a:solidFill>
                  <a:srgbClr val="006394"/>
                </a:solidFill>
                <a:latin typeface="Nexa Bold" panose="02000000000000000000" pitchFamily="50" charset="0"/>
                <a:cs typeface="Arial"/>
              </a:rPr>
              <a:t>Merci à notre généreux partenaire pour la commandite de cet atelier</a:t>
            </a:r>
            <a:endParaRPr lang="fr-CA" sz="4000" cap="all" dirty="0">
              <a:solidFill>
                <a:srgbClr val="006394"/>
              </a:solidFill>
              <a:latin typeface="Nexa Bold" panose="02000000000000000000" pitchFamily="50" charset="0"/>
            </a:endParaRPr>
          </a:p>
        </p:txBody>
      </p:sp>
      <p:pic>
        <p:nvPicPr>
          <p:cNvPr id="3" name="Image 2">
            <a:extLst>
              <a:ext uri="{FF2B5EF4-FFF2-40B4-BE49-F238E27FC236}">
                <a16:creationId xmlns:a16="http://schemas.microsoft.com/office/drawing/2014/main" id="{3EB31756-2CA0-5072-9343-090EA6A285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04314" y="3424956"/>
            <a:ext cx="3383371" cy="1804464"/>
          </a:xfrm>
          <a:prstGeom prst="rect">
            <a:avLst/>
          </a:prstGeom>
        </p:spPr>
      </p:pic>
    </p:spTree>
    <p:extLst>
      <p:ext uri="{BB962C8B-B14F-4D97-AF65-F5344CB8AC3E}">
        <p14:creationId xmlns:p14="http://schemas.microsoft.com/office/powerpoint/2010/main" val="203267972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6B4A7-7DF7-E2D1-9405-952FA4768FD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86DBA9E-43D4-E5FA-39AD-E0C4B39B6F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03B8BF55-2823-6CF8-5336-334AEA0AC8EF}"/>
              </a:ext>
            </a:extLst>
          </p:cNvPr>
          <p:cNvSpPr>
            <a:spLocks noGrp="1"/>
          </p:cNvSpPr>
          <p:nvPr>
            <p:ph type="ctrTitle"/>
          </p:nvPr>
        </p:nvSpPr>
        <p:spPr>
          <a:xfrm>
            <a:off x="1011383" y="2416910"/>
            <a:ext cx="10169235" cy="1847205"/>
          </a:xfrm>
        </p:spPr>
        <p:txBody>
          <a:bodyPr>
            <a:noAutofit/>
          </a:bodyPr>
          <a:lstStyle/>
          <a:p>
            <a:pPr algn="ctr">
              <a:lnSpc>
                <a:spcPct val="90000"/>
              </a:lnSpc>
            </a:pPr>
            <a:r>
              <a:rPr lang="fr-CA" b="1" cap="all" dirty="0">
                <a:solidFill>
                  <a:srgbClr val="006394"/>
                </a:solidFill>
                <a:latin typeface="Nexa Bold" panose="02000000000000000000" pitchFamily="50" charset="0"/>
                <a:cs typeface="Arial"/>
              </a:rPr>
              <a:t>Prenez la parole et partagez une réponse</a:t>
            </a:r>
            <a:endParaRPr lang="fr-CA" sz="5400" cap="all" dirty="0">
              <a:solidFill>
                <a:srgbClr val="006394"/>
              </a:solidFill>
              <a:latin typeface="Nexa Bold" panose="02000000000000000000" pitchFamily="50" charset="0"/>
            </a:endParaRPr>
          </a:p>
        </p:txBody>
      </p:sp>
    </p:spTree>
    <p:extLst>
      <p:ext uri="{BB962C8B-B14F-4D97-AF65-F5344CB8AC3E}">
        <p14:creationId xmlns:p14="http://schemas.microsoft.com/office/powerpoint/2010/main" val="162071499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9D20-A1C5-7D53-0600-7852D71DFB7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3ECD966-A672-F335-36D9-F45BA7BC55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B4485D31-7AC1-6279-A8C9-A84DB33FADC7}"/>
              </a:ext>
            </a:extLst>
          </p:cNvPr>
          <p:cNvSpPr>
            <a:spLocks noGrp="1"/>
          </p:cNvSpPr>
          <p:nvPr>
            <p:ph type="ctrTitle"/>
          </p:nvPr>
        </p:nvSpPr>
        <p:spPr>
          <a:xfrm>
            <a:off x="1011383" y="966217"/>
            <a:ext cx="10169235" cy="2185157"/>
          </a:xfrm>
        </p:spPr>
        <p:txBody>
          <a:bodyPr>
            <a:noAutofit/>
          </a:bodyPr>
          <a:lstStyle/>
          <a:p>
            <a:pPr algn="ctr">
              <a:lnSpc>
                <a:spcPct val="90000"/>
              </a:lnSpc>
            </a:pPr>
            <a:r>
              <a:rPr lang="fr-CA" sz="4400" b="1" cap="all" dirty="0">
                <a:solidFill>
                  <a:srgbClr val="006394"/>
                </a:solidFill>
                <a:latin typeface="Nexa Bold" panose="02000000000000000000" pitchFamily="50" charset="0"/>
                <a:cs typeface="Arial"/>
              </a:rPr>
              <a:t>Merci à notre généreux partenaire pour la commandite de cet atelier</a:t>
            </a:r>
            <a:endParaRPr lang="fr-CA" sz="4000" cap="all" dirty="0">
              <a:solidFill>
                <a:srgbClr val="006394"/>
              </a:solidFill>
              <a:latin typeface="Nexa Bold" panose="02000000000000000000" pitchFamily="50" charset="0"/>
            </a:endParaRPr>
          </a:p>
        </p:txBody>
      </p:sp>
      <p:pic>
        <p:nvPicPr>
          <p:cNvPr id="3" name="Image 2">
            <a:extLst>
              <a:ext uri="{FF2B5EF4-FFF2-40B4-BE49-F238E27FC236}">
                <a16:creationId xmlns:a16="http://schemas.microsoft.com/office/drawing/2014/main" id="{28AC4D49-BBB7-0DC5-5281-F36506B5B0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04314" y="3424956"/>
            <a:ext cx="3383371" cy="1804464"/>
          </a:xfrm>
          <a:prstGeom prst="rect">
            <a:avLst/>
          </a:prstGeom>
        </p:spPr>
      </p:pic>
    </p:spTree>
    <p:extLst>
      <p:ext uri="{BB962C8B-B14F-4D97-AF65-F5344CB8AC3E}">
        <p14:creationId xmlns:p14="http://schemas.microsoft.com/office/powerpoint/2010/main" val="357020703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43707D8-5BD2-1936-7CA7-0570CCE87AE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re 1">
            <a:extLst>
              <a:ext uri="{FF2B5EF4-FFF2-40B4-BE49-F238E27FC236}">
                <a16:creationId xmlns:a16="http://schemas.microsoft.com/office/drawing/2014/main" id="{9D7B2A2B-DD63-0004-B989-73E4FF33992A}"/>
              </a:ext>
            </a:extLst>
          </p:cNvPr>
          <p:cNvSpPr txBox="1">
            <a:spLocks/>
          </p:cNvSpPr>
          <p:nvPr/>
        </p:nvSpPr>
        <p:spPr>
          <a:xfrm>
            <a:off x="1489452" y="1805235"/>
            <a:ext cx="9213096" cy="299988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CA" sz="1800" b="1" dirty="0">
                <a:solidFill>
                  <a:srgbClr val="00A7E0"/>
                </a:solidFill>
                <a:latin typeface="Nexa Light" panose="02000000000000000000" pitchFamily="50" charset="0"/>
                <a:cs typeface="Arial"/>
              </a:rPr>
              <a:t>Atelier</a:t>
            </a:r>
          </a:p>
          <a:p>
            <a:pPr>
              <a:lnSpc>
                <a:spcPct val="100000"/>
              </a:lnSpc>
            </a:pPr>
            <a:endParaRPr lang="fr-CA" sz="1800" b="1" cap="all" dirty="0">
              <a:solidFill>
                <a:srgbClr val="004D40"/>
              </a:solidFill>
              <a:latin typeface="Nexa Bold" panose="02000000000000000000" pitchFamily="50" charset="0"/>
              <a:cs typeface="Arial"/>
            </a:endParaRPr>
          </a:p>
          <a:p>
            <a:pPr>
              <a:lnSpc>
                <a:spcPct val="100000"/>
              </a:lnSpc>
            </a:pPr>
            <a:r>
              <a:rPr lang="fr-CA" sz="8000" b="1" cap="all" dirty="0">
                <a:solidFill>
                  <a:srgbClr val="006394"/>
                </a:solidFill>
                <a:latin typeface="Nexa Bold" panose="02000000000000000000" pitchFamily="50" charset="0"/>
                <a:cs typeface="Arial"/>
              </a:rPr>
              <a:t>Les bonnes pratiques</a:t>
            </a:r>
          </a:p>
        </p:txBody>
      </p:sp>
    </p:spTree>
    <p:extLst>
      <p:ext uri="{BB962C8B-B14F-4D97-AF65-F5344CB8AC3E}">
        <p14:creationId xmlns:p14="http://schemas.microsoft.com/office/powerpoint/2010/main" val="218965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85B9B-89B9-1447-FD8B-8491806C001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7DE3D71-6284-6585-3A8B-21A25522689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re 1">
            <a:extLst>
              <a:ext uri="{FF2B5EF4-FFF2-40B4-BE49-F238E27FC236}">
                <a16:creationId xmlns:a16="http://schemas.microsoft.com/office/drawing/2014/main" id="{A88A2CC3-7B71-21B5-DDFA-B13BFED4CAA7}"/>
              </a:ext>
            </a:extLst>
          </p:cNvPr>
          <p:cNvSpPr txBox="1">
            <a:spLocks/>
          </p:cNvSpPr>
          <p:nvPr/>
        </p:nvSpPr>
        <p:spPr>
          <a:xfrm>
            <a:off x="636607" y="778342"/>
            <a:ext cx="7945418" cy="898058"/>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t>Informations sur </a:t>
            </a:r>
            <a:r>
              <a:rPr lang="fr-CA" sz="3200" cap="all" dirty="0">
                <a:solidFill>
                  <a:srgbClr val="006394"/>
                </a:solidFill>
                <a:latin typeface="Nexa Bold" panose="02000000000000000000" pitchFamily="50" charset="0"/>
                <a:cs typeface="Arial"/>
              </a:rPr>
              <a:t>les projets de vos communautés</a:t>
            </a:r>
            <a:endPar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endParaRPr>
          </a:p>
        </p:txBody>
      </p:sp>
      <p:pic>
        <p:nvPicPr>
          <p:cNvPr id="6" name="Image 5">
            <a:extLst>
              <a:ext uri="{FF2B5EF4-FFF2-40B4-BE49-F238E27FC236}">
                <a16:creationId xmlns:a16="http://schemas.microsoft.com/office/drawing/2014/main" id="{E8A8F800-B8DB-DAFA-9741-45C7860706FC}"/>
              </a:ext>
            </a:extLst>
          </p:cNvPr>
          <p:cNvPicPr>
            <a:picLocks noChangeAspect="1"/>
          </p:cNvPicPr>
          <p:nvPr/>
        </p:nvPicPr>
        <p:blipFill>
          <a:blip r:embed="rId4"/>
          <a:srcRect t="11349" r="947" b="21167"/>
          <a:stretch>
            <a:fillRect/>
          </a:stretch>
        </p:blipFill>
        <p:spPr>
          <a:xfrm>
            <a:off x="1947992" y="2109919"/>
            <a:ext cx="8296016" cy="3366956"/>
          </a:xfrm>
          <a:prstGeom prst="rect">
            <a:avLst/>
          </a:prstGeom>
        </p:spPr>
      </p:pic>
      <p:pic>
        <p:nvPicPr>
          <p:cNvPr id="7" name="Graphique 6">
            <a:extLst>
              <a:ext uri="{FF2B5EF4-FFF2-40B4-BE49-F238E27FC236}">
                <a16:creationId xmlns:a16="http://schemas.microsoft.com/office/drawing/2014/main" id="{E3C96254-4601-A536-0E08-FE378F08C1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611239" y="2190410"/>
            <a:ext cx="969519" cy="535787"/>
          </a:xfrm>
          <a:prstGeom prst="rect">
            <a:avLst/>
          </a:prstGeom>
        </p:spPr>
      </p:pic>
    </p:spTree>
    <p:extLst>
      <p:ext uri="{BB962C8B-B14F-4D97-AF65-F5344CB8AC3E}">
        <p14:creationId xmlns:p14="http://schemas.microsoft.com/office/powerpoint/2010/main" val="268903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89B88-7769-5168-9B19-04D95761BB3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EF63609-D8F0-A0E3-471B-8449F927F02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re 1">
            <a:extLst>
              <a:ext uri="{FF2B5EF4-FFF2-40B4-BE49-F238E27FC236}">
                <a16:creationId xmlns:a16="http://schemas.microsoft.com/office/drawing/2014/main" id="{043D14FB-FC17-765B-714F-588175D172BB}"/>
              </a:ext>
            </a:extLst>
          </p:cNvPr>
          <p:cNvSpPr txBox="1">
            <a:spLocks/>
          </p:cNvSpPr>
          <p:nvPr/>
        </p:nvSpPr>
        <p:spPr>
          <a:xfrm>
            <a:off x="636607" y="778342"/>
            <a:ext cx="7945418" cy="922790"/>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t>Nous pouvons vous aider</a:t>
            </a:r>
            <a:b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br>
            <a: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t>aux communications</a:t>
            </a:r>
          </a:p>
        </p:txBody>
      </p:sp>
      <p:sp>
        <p:nvSpPr>
          <p:cNvPr id="6" name="ZoneTexte 5">
            <a:extLst>
              <a:ext uri="{FF2B5EF4-FFF2-40B4-BE49-F238E27FC236}">
                <a16:creationId xmlns:a16="http://schemas.microsoft.com/office/drawing/2014/main" id="{30B9260D-2BD8-7B43-6A1B-A0F521C1356C}"/>
              </a:ext>
            </a:extLst>
          </p:cNvPr>
          <p:cNvSpPr txBox="1"/>
          <p:nvPr/>
        </p:nvSpPr>
        <p:spPr>
          <a:xfrm>
            <a:off x="660904" y="1873979"/>
            <a:ext cx="10717572" cy="2081339"/>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Saviez-vous que nous pouvons :</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vous ouvrir et préparer une page Facebook?​</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publier vos événements et vente de billets?​</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vous aider avec un graphisme pour un événement?</a:t>
            </a:r>
          </a:p>
        </p:txBody>
      </p:sp>
    </p:spTree>
    <p:extLst>
      <p:ext uri="{BB962C8B-B14F-4D97-AF65-F5344CB8AC3E}">
        <p14:creationId xmlns:p14="http://schemas.microsoft.com/office/powerpoint/2010/main" val="391817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C8B20-1C57-954B-A5D6-31A0ACC5E91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86B6213-4EC9-9362-3B2C-F25684ED87A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F8AAA5CC-0D38-8E0C-ABC6-56A4A6C0ED20}"/>
              </a:ext>
            </a:extLst>
          </p:cNvPr>
          <p:cNvSpPr txBox="1"/>
          <p:nvPr/>
        </p:nvSpPr>
        <p:spPr>
          <a:xfrm>
            <a:off x="660904" y="1448118"/>
            <a:ext cx="10717572" cy="3094501"/>
          </a:xfrm>
          <a:prstGeom prst="rect">
            <a:avLst/>
          </a:prstGeom>
          <a:noFill/>
        </p:spPr>
        <p:txBody>
          <a:bodyPr wrap="square" lIns="91440" tIns="45720" rIns="91440" bIns="45720" rtlCol="0" anchor="t" anchorCtr="0">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Groupes de 5 ​​</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1 personne prend les notes :​</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les mots cruciaux ou les stratégies qui divergent de l'ordinaire le plus possible ou les idées que vous trouvez super bonnes à partager​​</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Certains groupes viendront prendre la parole pour partager leur réflexion ​​</a:t>
            </a:r>
            <a:endParaRPr lang="fr-FR" dirty="0"/>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Le résumé de vos réflexions sera sur le site internet​</a:t>
            </a:r>
          </a:p>
        </p:txBody>
      </p:sp>
      <p:sp>
        <p:nvSpPr>
          <p:cNvPr id="7" name="Titre 1">
            <a:extLst>
              <a:ext uri="{FF2B5EF4-FFF2-40B4-BE49-F238E27FC236}">
                <a16:creationId xmlns:a16="http://schemas.microsoft.com/office/drawing/2014/main" id="{CD8EA206-E810-6789-76BB-D172FFCAA32C}"/>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t>Déroulement</a:t>
            </a:r>
          </a:p>
        </p:txBody>
      </p:sp>
    </p:spTree>
    <p:extLst>
      <p:ext uri="{BB962C8B-B14F-4D97-AF65-F5344CB8AC3E}">
        <p14:creationId xmlns:p14="http://schemas.microsoft.com/office/powerpoint/2010/main" val="312770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DF879-0BE9-7501-02C1-CBCB67CE8451}"/>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868DD2C-EAE2-0DFA-6070-F7C4CC6BACF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re 1">
            <a:extLst>
              <a:ext uri="{FF2B5EF4-FFF2-40B4-BE49-F238E27FC236}">
                <a16:creationId xmlns:a16="http://schemas.microsoft.com/office/drawing/2014/main" id="{072D8695-FD93-A5FF-C1FD-26A554237862}"/>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t>Avant de débuter</a:t>
            </a:r>
          </a:p>
        </p:txBody>
      </p:sp>
      <p:sp>
        <p:nvSpPr>
          <p:cNvPr id="3" name="ZoneTexte 2">
            <a:extLst>
              <a:ext uri="{FF2B5EF4-FFF2-40B4-BE49-F238E27FC236}">
                <a16:creationId xmlns:a16="http://schemas.microsoft.com/office/drawing/2014/main" id="{BD62E34C-0FA2-ADF9-7813-F6339B95FF95}"/>
              </a:ext>
            </a:extLst>
          </p:cNvPr>
          <p:cNvSpPr txBox="1"/>
          <p:nvPr/>
        </p:nvSpPr>
        <p:spPr>
          <a:xfrm>
            <a:off x="660904" y="1456785"/>
            <a:ext cx="10717572" cy="4682051"/>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lang="fr-FR" sz="2200" dirty="0">
                <a:solidFill>
                  <a:srgbClr val="006394"/>
                </a:solidFill>
                <a:latin typeface="Nexa Light"/>
                <a:cs typeface="Arial"/>
              </a:rPr>
              <a:t>P</a:t>
            </a:r>
            <a:r>
              <a:rPr kumimoji="0" lang="fr-FR" sz="2200" b="0" i="0" u="none" strike="noStrike" kern="1200" cap="none" spc="0" normalizeH="0" baseline="0" noProof="0" dirty="0" err="1">
                <a:ln>
                  <a:noFill/>
                </a:ln>
                <a:solidFill>
                  <a:srgbClr val="006394"/>
                </a:solidFill>
                <a:effectLst/>
                <a:uLnTx/>
                <a:uFillTx/>
                <a:latin typeface="Nexa Light"/>
                <a:ea typeface="+mn-ea"/>
                <a:cs typeface="Arial"/>
              </a:rPr>
              <a:t>arlons</a:t>
            </a:r>
            <a:r>
              <a:rPr kumimoji="0" lang="fr-FR" sz="2200" b="0" i="0" u="none" strike="noStrike" kern="1200" cap="none" spc="0" normalizeH="0" baseline="0" noProof="0" dirty="0">
                <a:ln>
                  <a:noFill/>
                </a:ln>
                <a:solidFill>
                  <a:srgbClr val="006394"/>
                </a:solidFill>
                <a:effectLst/>
                <a:uLnTx/>
                <a:uFillTx/>
                <a:latin typeface="Nexa Light"/>
                <a:ea typeface="+mn-ea"/>
                <a:cs typeface="Arial"/>
              </a:rPr>
              <a:t> des clubs qui fonctionnent bien au niveau du recrutement et de ce qu'ils font. Nous sommes </a:t>
            </a:r>
            <a:r>
              <a:rPr kumimoji="0" lang="fr-FR" sz="2200" b="0" i="0" u="none" strike="noStrike" kern="1200" cap="none" spc="0" normalizeH="0" baseline="0" noProof="0" dirty="0" err="1">
                <a:ln>
                  <a:noFill/>
                </a:ln>
                <a:solidFill>
                  <a:srgbClr val="006394"/>
                </a:solidFill>
                <a:effectLst/>
                <a:uLnTx/>
                <a:uFillTx/>
                <a:latin typeface="Nexa Light"/>
                <a:ea typeface="+mn-ea"/>
                <a:cs typeface="Arial"/>
              </a:rPr>
              <a:t>curieux·euses</a:t>
            </a:r>
            <a:r>
              <a:rPr kumimoji="0" lang="fr-FR" sz="2200" b="0" i="0" u="none" strike="noStrike" kern="1200" cap="none" spc="0" normalizeH="0" baseline="0" noProof="0" dirty="0">
                <a:ln>
                  <a:noFill/>
                </a:ln>
                <a:solidFill>
                  <a:srgbClr val="006394"/>
                </a:solidFill>
                <a:effectLst/>
                <a:uLnTx/>
                <a:uFillTx/>
                <a:latin typeface="Nexa Light"/>
                <a:ea typeface="+mn-ea"/>
                <a:cs typeface="Arial"/>
              </a:rPr>
              <a:t> d’en apprendre davantage sur quelques éléments.</a:t>
            </a:r>
            <a:endParaRPr lang="fr-FR" sz="2200" dirty="0">
              <a:solidFill>
                <a:srgbClr val="006394"/>
              </a:solidFill>
              <a:latin typeface="Nexa Light"/>
              <a:cs typeface="Arial"/>
            </a:endParaRPr>
          </a:p>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6394"/>
                </a:solidFill>
                <a:effectLst/>
                <a:uLnTx/>
                <a:uFillTx/>
                <a:latin typeface="Nexa Light"/>
                <a:ea typeface="+mn-ea"/>
                <a:cs typeface="Arial"/>
              </a:rPr>
              <a:t>Des questions ont été posées telles que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Comment procédez-vous pour recruter de nouveaux membres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Avez-vous un comité dédié au recrutement ou au développement des membres ? Si oui, combien de personnes en font partie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Quelles approches ou activités ont donné les meilleurs résultats dans votre club?​</a:t>
            </a:r>
          </a:p>
          <a:p>
            <a:pPr marL="1714500" lvl="3"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Offrez-vous certains incitatifs pour encourager l’adhésion ou l’intégration des nouveaux membres </a:t>
            </a:r>
            <a:br>
              <a:rPr kumimoji="0" lang="fr-FR" sz="1400" b="0" i="0" u="none" strike="noStrike" kern="1200" cap="none" spc="0" normalizeH="0" baseline="0" noProof="0" dirty="0">
                <a:ln>
                  <a:noFill/>
                </a:ln>
                <a:solidFill>
                  <a:srgbClr val="006394"/>
                </a:solidFill>
                <a:effectLst/>
                <a:uLnTx/>
                <a:uFillTx/>
                <a:latin typeface="Nexa Light"/>
                <a:ea typeface="+mn-ea"/>
                <a:cs typeface="Arial"/>
              </a:rPr>
            </a:br>
            <a:r>
              <a:rPr kumimoji="0" lang="fr-FR" sz="1400" b="0" i="0" u="none" strike="noStrike" kern="1200" cap="none" spc="0" normalizeH="0" baseline="0" noProof="0" dirty="0">
                <a:ln>
                  <a:noFill/>
                </a:ln>
                <a:solidFill>
                  <a:srgbClr val="006394"/>
                </a:solidFill>
                <a:effectLst/>
                <a:uLnTx/>
                <a:uFillTx/>
                <a:latin typeface="Nexa Light"/>
                <a:ea typeface="+mn-ea"/>
                <a:cs typeface="Arial"/>
              </a:rPr>
              <a:t>(ex. cotisations, mentorat, accueil, etc.) ?​</a:t>
            </a:r>
          </a:p>
          <a:p>
            <a:pPr marL="1714500" lvl="3"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Y a-t-il d’autres pratiques qui, selon vous, contribuent à la mobilisation et à la</a:t>
            </a:r>
            <a:br>
              <a:rPr kumimoji="0" lang="fr-FR" sz="1400" b="0" i="0" u="none" strike="noStrike" kern="1200" cap="none" spc="0" normalizeH="0" baseline="0" noProof="0" dirty="0">
                <a:ln>
                  <a:noFill/>
                </a:ln>
                <a:solidFill>
                  <a:srgbClr val="006394"/>
                </a:solidFill>
                <a:effectLst/>
                <a:uLnTx/>
                <a:uFillTx/>
                <a:latin typeface="Nexa Light"/>
                <a:ea typeface="+mn-ea"/>
                <a:cs typeface="Arial"/>
              </a:rPr>
            </a:br>
            <a:r>
              <a:rPr kumimoji="0" lang="fr-FR" sz="1400" b="0" i="0" u="none" strike="noStrike" kern="1200" cap="none" spc="0" normalizeH="0" baseline="0" noProof="0" dirty="0">
                <a:ln>
                  <a:noFill/>
                </a:ln>
                <a:solidFill>
                  <a:srgbClr val="006394"/>
                </a:solidFill>
                <a:effectLst/>
                <a:uLnTx/>
                <a:uFillTx/>
                <a:latin typeface="Nexa Light"/>
                <a:ea typeface="+mn-ea"/>
                <a:cs typeface="Arial"/>
              </a:rPr>
              <a:t>fidélisation de vos membres?</a:t>
            </a:r>
          </a:p>
        </p:txBody>
      </p:sp>
    </p:spTree>
    <p:extLst>
      <p:ext uri="{BB962C8B-B14F-4D97-AF65-F5344CB8AC3E}">
        <p14:creationId xmlns:p14="http://schemas.microsoft.com/office/powerpoint/2010/main" val="67181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B4E0-7E07-633D-C2DD-61BF92D355E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FF640FE-0D02-EE9C-5569-4531B7A61B0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re 1">
            <a:extLst>
              <a:ext uri="{FF2B5EF4-FFF2-40B4-BE49-F238E27FC236}">
                <a16:creationId xmlns:a16="http://schemas.microsoft.com/office/drawing/2014/main" id="{3F3C0AFE-D113-949E-5453-56F0D1915688}"/>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t>Avant de débuter</a:t>
            </a:r>
          </a:p>
        </p:txBody>
      </p:sp>
      <p:sp>
        <p:nvSpPr>
          <p:cNvPr id="3" name="ZoneTexte 2">
            <a:extLst>
              <a:ext uri="{FF2B5EF4-FFF2-40B4-BE49-F238E27FC236}">
                <a16:creationId xmlns:a16="http://schemas.microsoft.com/office/drawing/2014/main" id="{0ECC2442-D517-41FB-0900-B3945B12C72B}"/>
              </a:ext>
            </a:extLst>
          </p:cNvPr>
          <p:cNvSpPr txBox="1"/>
          <p:nvPr/>
        </p:nvSpPr>
        <p:spPr>
          <a:xfrm>
            <a:off x="660904" y="1456785"/>
            <a:ext cx="10717572" cy="3804888"/>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lang="fr-FR" sz="2200" dirty="0">
                <a:solidFill>
                  <a:srgbClr val="006394"/>
                </a:solidFill>
                <a:latin typeface="Nexa Light"/>
                <a:cs typeface="Arial"/>
              </a:rPr>
              <a:t>Voici quelques réponses </a:t>
            </a:r>
            <a:r>
              <a:rPr kumimoji="0" lang="fr-FR" sz="2200" b="0" i="0" u="none" strike="noStrike" kern="1200" cap="none" spc="0" normalizeH="0" baseline="0" noProof="0" dirty="0">
                <a:ln>
                  <a:noFill/>
                </a:ln>
                <a:solidFill>
                  <a:srgbClr val="006394"/>
                </a:solidFill>
                <a:effectLst/>
                <a:uLnTx/>
                <a:uFillTx/>
                <a:latin typeface="Nexa Light"/>
                <a:ea typeface="+mn-ea"/>
                <a:cs typeface="Arial"/>
              </a:rPr>
              <a:t>:</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Combiner un club masculin et féminin.​</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Souper recrutement et on a fait une présentation "Richelieu 101" dans laquelle nous parlions du Richelieu International, ensuite nous parlons de notre club (fondation, composition des membres, calendrier de l'année (souper/activités)), nous partageons des exemples de dons faits dans les dernières années. On explique quel genre de membre on recherche et quel niveau d'implication est attendu. Finalement, nous expliquons ce que les gens pourraient retirer de leur présence dans notre club.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Prioriser l'intégration des nouveaux membres en tentant de les impliquer dans les comités organisateurs, les activités et lors des soupers.​</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Le club paye pour la première année du membre ou certains clubs payent pour la cotisation annuelle en entier selon les récoltes des activités-bénéfice.</a:t>
            </a:r>
          </a:p>
        </p:txBody>
      </p:sp>
    </p:spTree>
    <p:extLst>
      <p:ext uri="{BB962C8B-B14F-4D97-AF65-F5344CB8AC3E}">
        <p14:creationId xmlns:p14="http://schemas.microsoft.com/office/powerpoint/2010/main" val="360426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E479-1173-2C0D-FF1E-1280B8ED6DA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25C7818-EC70-CB57-E438-AAE7E58815B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re 1">
            <a:extLst>
              <a:ext uri="{FF2B5EF4-FFF2-40B4-BE49-F238E27FC236}">
                <a16:creationId xmlns:a16="http://schemas.microsoft.com/office/drawing/2014/main" id="{C85C70BC-5603-6FF3-7B75-1FD06136F5FF}"/>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6394"/>
                </a:solidFill>
                <a:effectLst/>
                <a:uLnTx/>
                <a:uFillTx/>
                <a:latin typeface="Nexa Bold" panose="02000000000000000000" pitchFamily="50" charset="0"/>
                <a:ea typeface="+mj-ea"/>
                <a:cs typeface="Arial"/>
              </a:rPr>
              <a:t>Avant de débuter</a:t>
            </a:r>
          </a:p>
        </p:txBody>
      </p:sp>
      <p:sp>
        <p:nvSpPr>
          <p:cNvPr id="3" name="ZoneTexte 2">
            <a:extLst>
              <a:ext uri="{FF2B5EF4-FFF2-40B4-BE49-F238E27FC236}">
                <a16:creationId xmlns:a16="http://schemas.microsoft.com/office/drawing/2014/main" id="{EE25C5A7-F3DE-F3F6-FA4D-5A0DCF4AC4BB}"/>
              </a:ext>
            </a:extLst>
          </p:cNvPr>
          <p:cNvSpPr txBox="1"/>
          <p:nvPr/>
        </p:nvSpPr>
        <p:spPr>
          <a:xfrm>
            <a:off x="660904" y="1456785"/>
            <a:ext cx="10717572" cy="4128053"/>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lang="fr-FR" sz="2200" dirty="0">
                <a:solidFill>
                  <a:srgbClr val="006394"/>
                </a:solidFill>
                <a:latin typeface="Nexa Light"/>
                <a:cs typeface="Arial"/>
              </a:rPr>
              <a:t>Voici quelques réponses </a:t>
            </a:r>
            <a:r>
              <a:rPr kumimoji="0" lang="fr-FR" sz="2200" b="0" i="0" u="none" strike="noStrike" kern="1200" cap="none" spc="0" normalizeH="0" baseline="0" noProof="0" dirty="0">
                <a:ln>
                  <a:noFill/>
                </a:ln>
                <a:solidFill>
                  <a:srgbClr val="006394"/>
                </a:solidFill>
                <a:effectLst/>
                <a:uLnTx/>
                <a:uFillTx/>
                <a:latin typeface="Nexa Light"/>
                <a:ea typeface="+mn-ea"/>
                <a:cs typeface="Arial"/>
              </a:rPr>
              <a:t>:</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Principalement par référence des membres actuels. La plupart des membres sont des personnes du milieu des affaires qui ont des bons réseaux de contacts.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Comité de recrutement +-4-5 personnes.  Elles organisent le 5@7 de recrutement, rappellent aux membres de référer des candidats et font les premières entrevues avec les candidats.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L'animation du président = impact de l'animation sur les membres.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Le fait que les diners soient perçus comme une activité sociale intéressante, pas une obligation. ​</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Activités intéressantes et dynamique entre membres.</a:t>
            </a:r>
          </a:p>
          <a:p>
            <a:pPr marL="800100" lvl="1"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Les comités avec variation de membres impliqués.</a:t>
            </a:r>
          </a:p>
          <a:p>
            <a:pPr marL="1257300" lvl="2"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Faire des activités-bénéfice ouvertes à tous et permettre de faire un recrutement aussi sur place​.</a:t>
            </a:r>
          </a:p>
          <a:p>
            <a:pPr marL="1257300" lvl="2" indent="-342900">
              <a:lnSpc>
                <a:spcPct val="150000"/>
              </a:lnSpc>
              <a:buFont typeface="Arial" panose="020B0604020202020204" pitchFamily="34" charset="0"/>
              <a:buChar char="•"/>
              <a:defRPr/>
            </a:pPr>
            <a:r>
              <a:rPr kumimoji="0" lang="fr-FR" sz="1400" b="0" i="0" u="none" strike="noStrike" kern="1200" cap="none" spc="0" normalizeH="0" baseline="0" noProof="0" dirty="0">
                <a:ln>
                  <a:noFill/>
                </a:ln>
                <a:solidFill>
                  <a:srgbClr val="006394"/>
                </a:solidFill>
                <a:effectLst/>
                <a:uLnTx/>
                <a:uFillTx/>
                <a:latin typeface="Nexa Light"/>
                <a:ea typeface="+mn-ea"/>
                <a:cs typeface="Arial"/>
              </a:rPr>
              <a:t>Discuter avec les commerçants et demander d'afficher à l’accueil ou de mettre un visuel qui incite les gens à se demander ce que c'est le Club Richelieu X.</a:t>
            </a:r>
          </a:p>
        </p:txBody>
      </p:sp>
    </p:spTree>
    <p:extLst>
      <p:ext uri="{BB962C8B-B14F-4D97-AF65-F5344CB8AC3E}">
        <p14:creationId xmlns:p14="http://schemas.microsoft.com/office/powerpoint/2010/main" val="325220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A2CC7-73E0-9A79-43EA-AEAAFB7B9B5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F9DA57D-6057-503F-1483-43D6A9B938D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9FEA1AE-CAE6-79DA-1334-5CF97BCD4333}"/>
              </a:ext>
            </a:extLst>
          </p:cNvPr>
          <p:cNvSpPr txBox="1">
            <a:spLocks/>
          </p:cNvSpPr>
          <p:nvPr/>
        </p:nvSpPr>
        <p:spPr>
          <a:xfrm>
            <a:off x="636607" y="778342"/>
            <a:ext cx="7945418" cy="926634"/>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CA" sz="3200" cap="all" dirty="0">
                <a:solidFill>
                  <a:srgbClr val="006394"/>
                </a:solidFill>
                <a:latin typeface="Nexa Bold" panose="02000000000000000000" pitchFamily="50" charset="0"/>
                <a:cs typeface="Arial"/>
              </a:rPr>
              <a:t>Voici des questions à vous poser</a:t>
            </a:r>
          </a:p>
          <a:p>
            <a:pPr algn="l"/>
            <a:r>
              <a:rPr lang="fr-CA" sz="2000" dirty="0">
                <a:solidFill>
                  <a:srgbClr val="006394"/>
                </a:solidFill>
                <a:latin typeface="Nexa Light" panose="02000000000000000000" pitchFamily="50" charset="0"/>
                <a:ea typeface="MS Gothic" panose="020B0609070205080204" pitchFamily="49" charset="-128"/>
                <a:cs typeface="Arial"/>
              </a:rPr>
              <a:t>À tour de rôle</a:t>
            </a:r>
            <a:endParaRPr lang="fr-CA" sz="2000" dirty="0">
              <a:solidFill>
                <a:srgbClr val="006394"/>
              </a:solidFill>
              <a:latin typeface="Nexa Light" panose="02000000000000000000" pitchFamily="50" charset="0"/>
              <a:ea typeface="MS Gothic" panose="020B0609070205080204" pitchFamily="49" charset="-128"/>
            </a:endParaRPr>
          </a:p>
        </p:txBody>
      </p:sp>
      <p:sp>
        <p:nvSpPr>
          <p:cNvPr id="6" name="ZoneTexte 5">
            <a:extLst>
              <a:ext uri="{FF2B5EF4-FFF2-40B4-BE49-F238E27FC236}">
                <a16:creationId xmlns:a16="http://schemas.microsoft.com/office/drawing/2014/main" id="{9A36FEC7-90AA-870E-0605-03A425CE5B01}"/>
              </a:ext>
            </a:extLst>
          </p:cNvPr>
          <p:cNvSpPr txBox="1"/>
          <p:nvPr/>
        </p:nvSpPr>
        <p:spPr>
          <a:xfrm>
            <a:off x="660904" y="1722119"/>
            <a:ext cx="10734684" cy="3123740"/>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lang="fr-FR" sz="1900" dirty="0">
                <a:solidFill>
                  <a:srgbClr val="00A7E0"/>
                </a:solidFill>
                <a:latin typeface="Nexa Bold" panose="02000000000000000000" pitchFamily="50" charset="0"/>
                <a:cs typeface="Arial"/>
              </a:rPr>
              <a:t>Q1 : </a:t>
            </a:r>
            <a:r>
              <a:rPr lang="fr-FR" sz="1900" dirty="0">
                <a:solidFill>
                  <a:srgbClr val="006394"/>
                </a:solidFill>
                <a:latin typeface="Nexa Light"/>
                <a:cs typeface="Arial"/>
              </a:rPr>
              <a:t>Quelles activités ont été les plus populaires dans votre club et pourquoi?​</a:t>
            </a:r>
          </a:p>
          <a:p>
            <a:pPr lvl="0">
              <a:lnSpc>
                <a:spcPct val="150000"/>
              </a:lnSpc>
              <a:defRPr/>
            </a:pPr>
            <a:r>
              <a:rPr lang="fr-FR" sz="1900" dirty="0">
                <a:solidFill>
                  <a:srgbClr val="00A7E0"/>
                </a:solidFill>
                <a:latin typeface="Nexa Bold" panose="02000000000000000000" pitchFamily="50" charset="0"/>
                <a:cs typeface="Arial"/>
              </a:rPr>
              <a:t>Q2 : </a:t>
            </a:r>
            <a:r>
              <a:rPr lang="fr-FR" sz="1900" dirty="0">
                <a:solidFill>
                  <a:srgbClr val="006394"/>
                </a:solidFill>
                <a:latin typeface="Nexa Light"/>
                <a:cs typeface="Arial"/>
              </a:rPr>
              <a:t>Comment maintenez-vous l'engagement et la rétention des membres dans votre club?​</a:t>
            </a:r>
          </a:p>
          <a:p>
            <a:pPr lvl="0">
              <a:lnSpc>
                <a:spcPct val="150000"/>
              </a:lnSpc>
              <a:defRPr/>
            </a:pPr>
            <a:r>
              <a:rPr lang="fr-FR" sz="1900" dirty="0">
                <a:solidFill>
                  <a:srgbClr val="00A7E0"/>
                </a:solidFill>
                <a:latin typeface="Nexa Bold" panose="02000000000000000000" pitchFamily="50" charset="0"/>
                <a:cs typeface="Arial"/>
              </a:rPr>
              <a:t>Q3 : </a:t>
            </a:r>
            <a:r>
              <a:rPr lang="fr-FR" sz="1900" dirty="0">
                <a:solidFill>
                  <a:srgbClr val="006394"/>
                </a:solidFill>
                <a:latin typeface="Nexa Light"/>
                <a:cs typeface="Arial"/>
              </a:rPr>
              <a:t>Quelles stratégies utilisez-vous pour attirer de nouveaux membres et assurer la relève?​</a:t>
            </a:r>
          </a:p>
          <a:p>
            <a:pPr lvl="0">
              <a:lnSpc>
                <a:spcPct val="150000"/>
              </a:lnSpc>
              <a:defRPr/>
            </a:pPr>
            <a:r>
              <a:rPr lang="fr-FR" sz="1900" dirty="0">
                <a:solidFill>
                  <a:srgbClr val="00A7E0"/>
                </a:solidFill>
                <a:latin typeface="Nexa Bold" panose="02000000000000000000" pitchFamily="50" charset="0"/>
                <a:cs typeface="Arial"/>
              </a:rPr>
              <a:t>Q4 : </a:t>
            </a:r>
            <a:r>
              <a:rPr lang="fr-FR" sz="1900" dirty="0">
                <a:solidFill>
                  <a:srgbClr val="006394"/>
                </a:solidFill>
                <a:latin typeface="Nexa Light"/>
                <a:cs typeface="Arial"/>
              </a:rPr>
              <a:t>Quels sont les meilleurs moyens de collecter des fonds pour financer les activités de votre club?</a:t>
            </a:r>
          </a:p>
          <a:p>
            <a:pPr>
              <a:lnSpc>
                <a:spcPct val="150000"/>
              </a:lnSpc>
              <a:defRPr/>
            </a:pPr>
            <a:r>
              <a:rPr lang="fr-FR" sz="1900" dirty="0">
                <a:solidFill>
                  <a:srgbClr val="00A7E0"/>
                </a:solidFill>
                <a:latin typeface="Nexa Bold" panose="02000000000000000000" pitchFamily="50" charset="0"/>
                <a:cs typeface="Arial"/>
              </a:rPr>
              <a:t>Q5 </a:t>
            </a:r>
            <a:r>
              <a:rPr lang="fr-FR" sz="1900" dirty="0">
                <a:solidFill>
                  <a:srgbClr val="00A7E0"/>
                </a:solidFill>
                <a:latin typeface="Nexa Light" panose="02000000000000000000" pitchFamily="50" charset="0"/>
                <a:cs typeface="Arial"/>
              </a:rPr>
              <a:t>(si le temps le permet) </a:t>
            </a:r>
            <a:r>
              <a:rPr lang="fr-FR" sz="1900" dirty="0">
                <a:solidFill>
                  <a:srgbClr val="00A7E0"/>
                </a:solidFill>
                <a:latin typeface="Nexa Bold" panose="02000000000000000000" pitchFamily="50" charset="0"/>
                <a:cs typeface="Arial"/>
              </a:rPr>
              <a:t>: </a:t>
            </a:r>
            <a:r>
              <a:rPr lang="fr-FR" sz="1900" dirty="0">
                <a:solidFill>
                  <a:srgbClr val="006394"/>
                </a:solidFill>
                <a:latin typeface="Nexa Light"/>
                <a:cs typeface="Arial"/>
              </a:rPr>
              <a:t>Quels sont les défis que vous rencontrez dans la gestion de votre club et comment les surmontez-vous? (Passation de pouvoirs et contenu)​</a:t>
            </a:r>
          </a:p>
        </p:txBody>
      </p:sp>
    </p:spTree>
    <p:extLst>
      <p:ext uri="{BB962C8B-B14F-4D97-AF65-F5344CB8AC3E}">
        <p14:creationId xmlns:p14="http://schemas.microsoft.com/office/powerpoint/2010/main" val="2854432737"/>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TotalTime>
  <Words>693</Words>
  <Application>Microsoft Office PowerPoint</Application>
  <PresentationFormat>Grand écran</PresentationFormat>
  <Paragraphs>57</Paragraphs>
  <Slides>11</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Aptos</vt:lpstr>
      <vt:lpstr>Arial</vt:lpstr>
      <vt:lpstr>Calibri</vt:lpstr>
      <vt:lpstr>Calibri Light</vt:lpstr>
      <vt:lpstr>Nexa Bold</vt:lpstr>
      <vt:lpstr>Nexa Light</vt:lpstr>
      <vt:lpstr>1_Thème Office</vt:lpstr>
      <vt:lpstr>Merci à notre généreux partenaire pour la commandite de cet atelier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Prenez la parole et partagez une réponse</vt:lpstr>
      <vt:lpstr>Merci à notre généreux partenaire pour la commandite de cet atelier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Audrey Malette</dc:creator>
  <cp:lastModifiedBy>Audrey Malette</cp:lastModifiedBy>
  <cp:revision>21</cp:revision>
  <dcterms:created xsi:type="dcterms:W3CDTF">2026-04-20T15:44:30Z</dcterms:created>
  <dcterms:modified xsi:type="dcterms:W3CDTF">2026-05-07T14:54:52Z</dcterms:modified>
</cp:coreProperties>
</file>