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80" r:id="rId5"/>
    <p:sldId id="311" r:id="rId6"/>
    <p:sldId id="312" r:id="rId7"/>
    <p:sldId id="313" r:id="rId8"/>
    <p:sldId id="318" r:id="rId9"/>
    <p:sldId id="320" r:id="rId10"/>
    <p:sldId id="319" r:id="rId11"/>
    <p:sldId id="321" r:id="rId12"/>
    <p:sldId id="317" r:id="rId13"/>
    <p:sldId id="322" r:id="rId14"/>
    <p:sldId id="323" r:id="rId15"/>
    <p:sldId id="316" r:id="rId16"/>
    <p:sldId id="324" r:id="rId17"/>
    <p:sldId id="31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pos="4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AA7F33-12FC-A36A-4311-BBF8784C3C81}" name="Alexandra  Belarbi" initials="AB" userId="S::direction@richelieu.org::0c3b442c-4591-48c4-9d55-401e54c274c7" providerId="AD"/>
  <p188:author id="{47F20D93-2B4F-C4EC-BB75-7D586B096DE3}" name="Eugénie Mailhot-Sanche" initials="EMS" userId="S::eugenie@agencerezo.com::27b31fe3-8abd-4c0d-9d9a-09752e63cec8" providerId="AD"/>
  <p188:author id="{D37B73B2-968B-1B57-7248-7B3465DD1AFC}" name="Communications Richelieu International" initials="" userId="S::communications@richelieu.org::27dc59a0-e3c6-4fd6-9631-c69c8f65d3be" providerId="AD"/>
  <p188:author id="{7A2B68D9-F7C5-ABA0-F008-6EEA287B8A45}" name="Audrey Malette" initials="AM" userId="S::audrey@agencerezo.com::461b2f82-3c49-4079-94c3-6cdae17896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94"/>
    <a:srgbClr val="00A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BCC74-B942-7123-15BB-CE14F24B7823}" v="3" dt="2026-04-17T13:51:56.757"/>
    <p1510:client id="{6AB21507-5D62-2641-C516-4B5AD29E4B64}" v="199" dt="2026-04-15T19:47:07.999"/>
    <p1510:client id="{C57BA8DE-3D85-61B8-271E-A30E908594F7}" v="4" dt="2026-04-15T19:51:57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8" y="102"/>
      </p:cViewPr>
      <p:guideLst>
        <p:guide orient="horz" pos="4201"/>
        <p:guide pos="211"/>
        <p:guide pos="7446"/>
        <p:guide orient="horz" pos="210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28F69-E496-6E1C-3D45-3D2824EEF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EE587B-3E2F-68B3-6E4C-508D411E1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FCFBCE-AA80-7860-D7C3-8D84377D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C8653B-7AD4-B3BC-CA68-3A28846D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50804-E50D-6488-859A-5D33C23A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705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67D9F-E7C9-43A0-354F-468704FA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1650C3-1DA9-719E-3BA3-B8037FD13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3C35FF-1C7B-60C3-7604-F254E705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0E0A7F-5B14-6FFA-6DE3-21EC43EE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F1E596-7C75-B7A5-EE68-5A10B55C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125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D10D2E-0D25-EEF4-68B5-BEBB2D8D3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207E15-1DFD-FB24-FFC0-AE4C9B258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14277E-05F8-E24F-81A7-63F862F3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EFCC31-988A-0977-23B0-04FFE3DC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1271CC-8807-BB07-9DF0-8D56A39B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63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5CA7A-2DC1-F373-57AF-DBC083D3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5207B9-03A2-4525-BBE4-3B66BEB3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C932B1-31F8-1410-95FE-DD2DEA99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41BCF6-5365-945D-7F35-F72EF72E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F5AA64-C344-291A-C154-3EC32ADA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44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27BCF-5283-CA75-C2A6-D2B58513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C3732B-DC50-8F25-824A-A02FE0B0D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D6859-BE04-FFBD-CFDF-A244235D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B9329-D664-F5C6-AA81-D2B8FD75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841248-17CD-134B-DA90-340B5D72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2754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889B4-DC66-F2B7-A17E-7C06BD82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A64C32-7785-B787-4DCD-897F092C2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F3B2F7-135D-F7B9-9842-60EA82172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B0178B-E4E4-0569-19FE-6F07F8CE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7546D8-9D36-BC11-856C-2CF6AA3B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9ED893-1062-FB34-680E-64887DE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077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52455-60EA-C1BA-B17D-72D3318B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34EE01-D562-DA13-A4A8-0A98DE0F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52B14F-DBB6-6B1B-0D3D-922C46EB3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39B7AB-090F-8CAD-1DE3-0071A6520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822038-77ED-9455-63B9-EE9D7C5B3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193EB2-0879-63DF-C314-C064A1D8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659984-9B55-E929-CF1D-17A01E29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25E6FA-4A14-BE2E-C11B-1117F052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317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62291-2D39-CB64-882D-386F3574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16F481-B92D-FA7D-4FE2-E53A5368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031CB4-39DC-F9E4-4405-D7AD74C3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09D436-0A4E-84E2-7FDC-585720DA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4236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B3689E-98C7-D5C7-E127-1403C0BB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492111-651E-A01D-170A-4082CB83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454ADF-904F-3CA2-BCB2-22613CB9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9650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8D610-A8E9-9870-B856-D93C5AAA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2726F-EA5F-B45B-B6B7-63349450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82F1A-B2BA-ED45-B830-4661ABCF8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E7A826-71BC-4571-3A56-AA968962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2132C7-2A55-81EE-10A3-B511C509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70D9C6-35FA-B6D1-0B00-91C8C5F3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73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BB89C-A885-BAB4-85A5-6E5AFF15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6EFD3A-6509-83DD-88BE-41071958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755C38-E7AB-3AC8-F4B4-A57F08CCC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FEA311-C73F-14CA-8AD8-7D9F5E64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004AF7-E2E0-9905-3599-20B02D1D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D42F8E-822F-EA16-4D8E-4C28A642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48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80C415-5348-FF3A-8E04-7C5A54ED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100619-3835-AEFA-149A-1ADE8CC35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F65F85-62C6-8721-F12F-BF8B397E1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B948-A6F2-40F5-853C-F38816CCA388}" type="datetimeFigureOut">
              <a:rPr lang="fr-CA" smtClean="0"/>
              <a:t>2026-05-08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157DD7-2980-1EDE-3699-D445461C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8A06A-BDB0-5804-30C3-6C789023A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778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71FCA9-FB96-FDDD-49C5-57C6A9A16B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40C9C7F6-AABF-70FA-4E47-69BBD91EA7B5}"/>
              </a:ext>
            </a:extLst>
          </p:cNvPr>
          <p:cNvSpPr txBox="1">
            <a:spLocks/>
          </p:cNvSpPr>
          <p:nvPr/>
        </p:nvSpPr>
        <p:spPr>
          <a:xfrm>
            <a:off x="2274711" y="2824039"/>
            <a:ext cx="7642578" cy="13405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9600" b="1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BIENVENUE!</a:t>
            </a:r>
            <a:endParaRPr lang="fr-CA" sz="8000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2EA18E6C-489A-10E1-2737-953CDE74F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965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1C619-A6A2-F8E2-EF4F-66247BABD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9749DD-48E8-1215-0603-564CC40640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EBE3637B-AE91-D1E1-DC62-5FD7B5746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5EC6B3-C2CB-82F6-C3FA-5F8E920F2554}"/>
              </a:ext>
            </a:extLst>
          </p:cNvPr>
          <p:cNvSpPr txBox="1"/>
          <p:nvPr/>
        </p:nvSpPr>
        <p:spPr>
          <a:xfrm>
            <a:off x="660904" y="1189462"/>
            <a:ext cx="10717572" cy="106561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9"/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Ratification des décisions du conseil d’administration prises au cours du dernier mandat</a:t>
            </a:r>
            <a:endParaRPr lang="fr-CA" sz="22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475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777F2-7E72-A958-BEDD-9CB06CC69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0A411B-CB04-3B09-B6E3-BA44AF78E1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6DFF83FB-B820-DA73-D1C9-749A460B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81FE0B-EB57-97AA-B95F-FFF1020745DE}"/>
              </a:ext>
            </a:extLst>
          </p:cNvPr>
          <p:cNvSpPr txBox="1"/>
          <p:nvPr/>
        </p:nvSpPr>
        <p:spPr>
          <a:xfrm>
            <a:off x="660904" y="1189462"/>
            <a:ext cx="10717572" cy="220951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10"/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Élections</a:t>
            </a: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10.1  Renouvellement et ratification au poste à la présidence internationale</a:t>
            </a:r>
            <a:endParaRPr lang="fr-CA" sz="22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10.2  Renouvellement et ratification au poste d’administrateur territoire Ontario</a:t>
            </a:r>
            <a:endParaRPr lang="fr-CA" sz="22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018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3513-5865-C474-47F3-193E795D9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E9E015E-1B08-D269-0D14-9C9B15D011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74DBBD4F-5F28-1BE7-F210-F6E017BDE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57882"/>
            <a:ext cx="3775789" cy="520459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5C3170A-7BC5-E54D-DD91-E8D9B114BCD2}"/>
              </a:ext>
            </a:extLst>
          </p:cNvPr>
          <p:cNvSpPr txBox="1">
            <a:spLocks/>
          </p:cNvSpPr>
          <p:nvPr/>
        </p:nvSpPr>
        <p:spPr>
          <a:xfrm>
            <a:off x="636607" y="778341"/>
            <a:ext cx="7464186" cy="56530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200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Conseil d’administration 2026-2027</a:t>
            </a:r>
            <a:endParaRPr lang="fr-CA" sz="3200" cap="all" dirty="0">
              <a:solidFill>
                <a:srgbClr val="006394"/>
              </a:solidFill>
              <a:latin typeface="Nexa Bold" panose="02000000000000000000" pitchFamily="50" charset="0"/>
              <a:ea typeface="MS Gothic" panose="020B0609070205080204" pitchFamily="49" charset="-128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AEFBBA-E8DF-3A08-E0E3-488E578D774F}"/>
              </a:ext>
            </a:extLst>
          </p:cNvPr>
          <p:cNvGrpSpPr/>
          <p:nvPr/>
        </p:nvGrpSpPr>
        <p:grpSpPr>
          <a:xfrm>
            <a:off x="509167" y="1505274"/>
            <a:ext cx="11318515" cy="3974006"/>
            <a:chOff x="600395" y="1505274"/>
            <a:chExt cx="11318515" cy="397400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DA0670E-4E69-C903-C9F2-5DA32B889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04" t="20533" r="3399" b="-157"/>
            <a:stretch>
              <a:fillRect/>
            </a:stretch>
          </p:blipFill>
          <p:spPr>
            <a:xfrm>
              <a:off x="5842457" y="1510497"/>
              <a:ext cx="1440000" cy="144000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7D7A63B-42FA-33A8-0380-6A9FDFD15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5" r="12525"/>
            <a:stretch>
              <a:fillRect/>
            </a:stretch>
          </p:blipFill>
          <p:spPr>
            <a:xfrm>
              <a:off x="9038909" y="1505274"/>
              <a:ext cx="1440000" cy="14400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280497E-2AC2-A29D-C211-7FA682868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364" t="12281" r="11551" b="36883"/>
            <a:stretch>
              <a:fillRect/>
            </a:stretch>
          </p:blipFill>
          <p:spPr>
            <a:xfrm>
              <a:off x="5842457" y="4039280"/>
              <a:ext cx="1440000" cy="1440000"/>
            </a:xfrm>
            <a:prstGeom prst="rect">
              <a:avLst/>
            </a:prstGeom>
          </p:spPr>
        </p:pic>
        <p:pic>
          <p:nvPicPr>
            <p:cNvPr id="10" name="Image 7">
              <a:extLst>
                <a:ext uri="{FF2B5EF4-FFF2-40B4-BE49-F238E27FC236}">
                  <a16:creationId xmlns:a16="http://schemas.microsoft.com/office/drawing/2014/main" id="{B0FACC85-A7D5-B106-6C4F-59D129B9EE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351" b="1351"/>
            <a:stretch>
              <a:fillRect/>
            </a:stretch>
          </p:blipFill>
          <p:spPr>
            <a:xfrm>
              <a:off x="8996013" y="4039280"/>
              <a:ext cx="1440000" cy="1440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DA8284B-C3E4-1B56-5928-4C5BE80A1589}"/>
                </a:ext>
              </a:extLst>
            </p:cNvPr>
            <p:cNvSpPr/>
            <p:nvPr/>
          </p:nvSpPr>
          <p:spPr>
            <a:xfrm>
              <a:off x="3334555" y="3013502"/>
              <a:ext cx="2623276" cy="83099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CA" sz="1200" b="1" dirty="0">
                  <a:solidFill>
                    <a:srgbClr val="006394"/>
                  </a:solidFill>
                  <a:latin typeface="Nexa Bold" panose="02000000000000000000" pitchFamily="50" charset="0"/>
                  <a:cs typeface="Arial"/>
                </a:rPr>
                <a:t>R/Théo Saulnier</a:t>
              </a:r>
              <a:br>
                <a:rPr lang="fr-CA" sz="1200" b="1" dirty="0">
                  <a:solidFill>
                    <a:srgbClr val="0063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Club R/Tracadie</a:t>
              </a:r>
              <a:b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</a:br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Président international</a:t>
              </a:r>
              <a:endParaRPr lang="fr-CA" sz="1200" dirty="0">
                <a:solidFill>
                  <a:srgbClr val="006394"/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Territoire Maritimes-Acadie</a:t>
              </a:r>
              <a:endParaRPr lang="fr-CA" sz="1200" dirty="0">
                <a:solidFill>
                  <a:srgbClr val="006394"/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01F99E2-D5EC-CB0A-506F-48D35D9BD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201" t="9721" r="92" b="20824"/>
            <a:stretch>
              <a:fillRect/>
            </a:stretch>
          </p:blipFill>
          <p:spPr>
            <a:xfrm>
              <a:off x="600395" y="2069947"/>
              <a:ext cx="2709053" cy="270905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2DEAEB-F0FB-9BED-13F4-2DB7F3D235E1}"/>
                </a:ext>
              </a:extLst>
            </p:cNvPr>
            <p:cNvSpPr/>
            <p:nvPr/>
          </p:nvSpPr>
          <p:spPr>
            <a:xfrm>
              <a:off x="7282457" y="1809776"/>
              <a:ext cx="1653401" cy="83099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CA" sz="1200" b="1" dirty="0">
                  <a:solidFill>
                    <a:srgbClr val="006394"/>
                  </a:solidFill>
                  <a:latin typeface="Nexa Bold" panose="02000000000000000000" pitchFamily="50" charset="0"/>
                  <a:cs typeface="Arial"/>
                </a:rPr>
                <a:t>R/Alain St-Jacques</a:t>
              </a:r>
              <a:br>
                <a:rPr lang="fr-CA" sz="1200" b="1" dirty="0">
                  <a:solidFill>
                    <a:srgbClr val="0063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Club R/St-Bruno</a:t>
              </a:r>
              <a:b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</a:br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Administrateur</a:t>
              </a:r>
              <a:endParaRPr lang="fr-CA" sz="1200" dirty="0">
                <a:solidFill>
                  <a:srgbClr val="006394"/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Territoire Québec</a:t>
              </a:r>
              <a:endParaRPr lang="fr-CA" sz="1200" dirty="0">
                <a:solidFill>
                  <a:srgbClr val="006394"/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64A3DD-E734-FB5A-1AFB-D9878FEFDF19}"/>
                </a:ext>
              </a:extLst>
            </p:cNvPr>
            <p:cNvSpPr/>
            <p:nvPr/>
          </p:nvSpPr>
          <p:spPr>
            <a:xfrm>
              <a:off x="10478909" y="1809775"/>
              <a:ext cx="1440001" cy="83099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CA" sz="1200" b="1" dirty="0">
                  <a:solidFill>
                    <a:srgbClr val="006394"/>
                  </a:solidFill>
                  <a:latin typeface="Nexa Bold" panose="02000000000000000000" pitchFamily="50" charset="0"/>
                  <a:cs typeface="Arial"/>
                </a:rPr>
                <a:t>R/Denis  Rioux</a:t>
              </a:r>
              <a:br>
                <a:rPr lang="fr-CA" sz="1200" b="1" dirty="0">
                  <a:solidFill>
                    <a:srgbClr val="0063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Club R/Toronto</a:t>
              </a:r>
              <a:b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</a:br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Administrateur</a:t>
              </a:r>
              <a:endParaRPr lang="fr-CA" sz="1200" dirty="0">
                <a:solidFill>
                  <a:srgbClr val="006394"/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Territoire Ontario</a:t>
              </a:r>
              <a:endParaRPr lang="fr-CA" sz="1200" dirty="0">
                <a:solidFill>
                  <a:srgbClr val="006394"/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3F0A89-D490-96B0-1EEC-F093D8520678}"/>
                </a:ext>
              </a:extLst>
            </p:cNvPr>
            <p:cNvSpPr/>
            <p:nvPr/>
          </p:nvSpPr>
          <p:spPr>
            <a:xfrm>
              <a:off x="7287703" y="4343781"/>
              <a:ext cx="1648155" cy="83099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CA" sz="1200" b="1" dirty="0">
                  <a:solidFill>
                    <a:srgbClr val="006394"/>
                  </a:solidFill>
                  <a:latin typeface="Nexa Bold" panose="02000000000000000000" pitchFamily="50" charset="0"/>
                  <a:cs typeface="Arial"/>
                </a:rPr>
                <a:t>Yves Dumais</a:t>
              </a:r>
              <a:br>
                <a:rPr lang="fr-CA" sz="1200" b="1" dirty="0">
                  <a:solidFill>
                    <a:srgbClr val="0063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Club R/de Campbellton</a:t>
              </a:r>
              <a:b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</a:br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Administrateur</a:t>
              </a:r>
              <a:endParaRPr lang="fr-CA" sz="1200" dirty="0">
                <a:solidFill>
                  <a:srgbClr val="006394"/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0BDAD7-52E6-6837-0DDE-82951C304BFC}"/>
                </a:ext>
              </a:extLst>
            </p:cNvPr>
            <p:cNvSpPr/>
            <p:nvPr/>
          </p:nvSpPr>
          <p:spPr>
            <a:xfrm>
              <a:off x="10436014" y="4363500"/>
              <a:ext cx="1440000" cy="83099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CA" sz="1200" b="1" dirty="0">
                  <a:solidFill>
                    <a:srgbClr val="006394"/>
                  </a:solidFill>
                  <a:latin typeface="Nexa Bold" panose="02000000000000000000" pitchFamily="50" charset="0"/>
                  <a:cs typeface="Arial"/>
                </a:rPr>
                <a:t>R/Serge Laforge</a:t>
              </a:r>
              <a:br>
                <a:rPr lang="fr-CA" sz="1200" b="1" dirty="0">
                  <a:solidFill>
                    <a:srgbClr val="0063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Club R/Montréal</a:t>
              </a:r>
              <a:b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</a:br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Administrateur</a:t>
              </a:r>
              <a:endParaRPr lang="fr-CA" sz="1200" dirty="0">
                <a:solidFill>
                  <a:srgbClr val="006394"/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r>
                <a:rPr lang="fr-CA" sz="1200" dirty="0">
                  <a:solidFill>
                    <a:srgbClr val="006394"/>
                  </a:solidFill>
                  <a:latin typeface="Nexa Light" panose="02000000000000000000" pitchFamily="50" charset="0"/>
                  <a:cs typeface="Arial"/>
                </a:rPr>
                <a:t>Territoire Québec</a:t>
              </a:r>
              <a:endParaRPr lang="fr-CA" sz="1200" dirty="0">
                <a:solidFill>
                  <a:srgbClr val="006394"/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18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7BD3E-5BAC-70B5-6D8F-5F50B2B66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117882C-8888-82C2-BE01-2E2B958023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F12E3223-642A-F461-400A-C47992AF0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EBE85D-A7CA-0B7F-17EA-39BA575CB775}"/>
              </a:ext>
            </a:extLst>
          </p:cNvPr>
          <p:cNvSpPr txBox="1"/>
          <p:nvPr/>
        </p:nvSpPr>
        <p:spPr>
          <a:xfrm>
            <a:off x="660904" y="1189462"/>
            <a:ext cx="10717572" cy="105554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Vœux de l’assemblée générale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fr-CA" sz="2200" dirty="0">
                <a:solidFill>
                  <a:srgbClr val="002060"/>
                </a:solidFill>
                <a:latin typeface="Nexa Light"/>
                <a:ea typeface="Calibri" panose="020F0502020204030204"/>
                <a:cs typeface="Arial"/>
              </a:rPr>
              <a:t>Levée de l’assemblée générale</a:t>
            </a:r>
            <a:endParaRPr lang="fr-CA" sz="22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111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1B6F6-03CF-7F1F-8D53-85321BCD9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1C6054-CAD8-EED9-3FCA-AC2641BAB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D47512E-1454-5E9C-DA8C-6C890D41ED53}"/>
              </a:ext>
            </a:extLst>
          </p:cNvPr>
          <p:cNvSpPr txBox="1">
            <a:spLocks/>
          </p:cNvSpPr>
          <p:nvPr/>
        </p:nvSpPr>
        <p:spPr>
          <a:xfrm>
            <a:off x="2274711" y="2824039"/>
            <a:ext cx="7642578" cy="13405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9600" b="1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MERCI!</a:t>
            </a:r>
            <a:endParaRPr lang="fr-CA" sz="8000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90D417A1-B0F0-9BE0-84B0-32C2E5ACC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08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4453C-1001-1147-5107-24310B7B7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F862B05-7182-FE34-569E-6E51ED867A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769736C1-CC5C-6587-37DA-4DDDD82D2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4C64242-4915-9C52-7640-9FEDA494AA29}"/>
              </a:ext>
            </a:extLst>
          </p:cNvPr>
          <p:cNvSpPr txBox="1"/>
          <p:nvPr/>
        </p:nvSpPr>
        <p:spPr>
          <a:xfrm>
            <a:off x="660904" y="1189462"/>
            <a:ext cx="10717572" cy="228524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Vérification</a:t>
            </a:r>
            <a:r>
              <a:rPr lang="fr-CA" sz="2200" dirty="0">
                <a:solidFill>
                  <a:srgbClr val="002060"/>
                </a:solidFill>
                <a:latin typeface="Nexa Light"/>
                <a:cs typeface="Arial" panose="020B0604020202020204" pitchFamily="34" charset="0"/>
              </a:rPr>
              <a:t> des</a:t>
            </a: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 présences, des procurations et du quorum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fr-CA" sz="2200" dirty="0">
              <a:solidFill>
                <a:srgbClr val="002060"/>
              </a:solidFill>
              <a:latin typeface="Nexa Light"/>
              <a:cs typeface="Arial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CA" sz="2200" dirty="0">
                <a:solidFill>
                  <a:srgbClr val="002060"/>
                </a:solidFill>
                <a:latin typeface="Nexa Light" panose="02000000000000000000" pitchFamily="50" charset="0"/>
                <a:cs typeface="Arial" panose="020B0604020202020204" pitchFamily="34" charset="0"/>
              </a:rPr>
              <a:t>Mot de bienvenue du président international et rappel des consignes </a:t>
            </a:r>
          </a:p>
          <a:p>
            <a:pPr algn="just">
              <a:lnSpc>
                <a:spcPct val="150000"/>
              </a:lnSpc>
            </a:pPr>
            <a:endParaRPr lang="fr-CA" dirty="0">
              <a:solidFill>
                <a:srgbClr val="002060"/>
              </a:solidFill>
              <a:latin typeface="Nexa Light" panose="02000000000000000000" pitchFamily="50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CA" sz="1200" dirty="0">
                <a:solidFill>
                  <a:srgbClr val="00A7E0"/>
                </a:solidFill>
                <a:latin typeface="Nexa Light" panose="02000000000000000000" pitchFamily="50" charset="0"/>
                <a:cs typeface="Arial" panose="020B0604020202020204" pitchFamily="34" charset="0"/>
              </a:rPr>
              <a:t>* C’est le président d’assemblée qui va autoriser les droits de parole au moment où il le précisera.</a:t>
            </a:r>
          </a:p>
        </p:txBody>
      </p:sp>
    </p:spTree>
    <p:extLst>
      <p:ext uri="{BB962C8B-B14F-4D97-AF65-F5344CB8AC3E}">
        <p14:creationId xmlns:p14="http://schemas.microsoft.com/office/powerpoint/2010/main" val="102637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B9B62-4F53-E085-17FD-A1FE96535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1CF6CC-F689-5836-4E9B-2427020135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22359854-9780-3C0A-6742-792E19E17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686AF0-FFC1-7072-0AAC-67231D911C86}"/>
              </a:ext>
            </a:extLst>
          </p:cNvPr>
          <p:cNvSpPr txBox="1"/>
          <p:nvPr/>
        </p:nvSpPr>
        <p:spPr>
          <a:xfrm>
            <a:off x="660904" y="1189462"/>
            <a:ext cx="10717572" cy="360996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Ouverture de l’assemblée générale annuelle 2026</a:t>
            </a:r>
            <a:endParaRPr lang="fr-CA" sz="2200" dirty="0">
              <a:solidFill>
                <a:srgbClr val="002060"/>
              </a:solidFill>
              <a:latin typeface="Nexa Light" panose="02000000000000000000" pitchFamily="50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3.1 	Élection d’un(e) président(e) d’assemblée</a:t>
            </a:r>
            <a:endParaRPr lang="fr-CA" sz="22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3.2 Élection d’un(e) secrétaire d’assemblée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fr-CA" sz="2200" dirty="0">
                <a:solidFill>
                  <a:srgbClr val="002060"/>
                </a:solidFill>
                <a:latin typeface="Nexa Light" panose="02000000000000000000" pitchFamily="50" charset="0"/>
                <a:cs typeface="Arial" panose="020B0604020202020204" pitchFamily="34" charset="0"/>
              </a:rPr>
              <a:t>Lecture et adoption de l’ordre du jour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Adoption du procès-verbal de la 76</a:t>
            </a:r>
            <a:r>
              <a:rPr lang="fr-CA" sz="2200" baseline="30000" dirty="0">
                <a:solidFill>
                  <a:srgbClr val="002060"/>
                </a:solidFill>
                <a:latin typeface="Nexa Light"/>
                <a:cs typeface="Arial"/>
              </a:rPr>
              <a:t>e</a:t>
            </a: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 assemblée générale annuelle du 5 mai 2025</a:t>
            </a:r>
          </a:p>
        </p:txBody>
      </p:sp>
    </p:spTree>
    <p:extLst>
      <p:ext uri="{BB962C8B-B14F-4D97-AF65-F5344CB8AC3E}">
        <p14:creationId xmlns:p14="http://schemas.microsoft.com/office/powerpoint/2010/main" val="350948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E24AE-02BF-6AA1-97C1-E797D0488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9F9B8C-757A-A523-63BC-93B98AFC69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F0933484-85A4-4C85-7A82-4E64FCBB8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93D1D7C-10FD-CDB9-7F85-881969A3AA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37" r="-108" b="6722"/>
          <a:stretch>
            <a:fillRect/>
          </a:stretch>
        </p:blipFill>
        <p:spPr>
          <a:xfrm>
            <a:off x="6096000" y="1189462"/>
            <a:ext cx="3349060" cy="39800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AA4176-E0E8-B0A5-A32B-D533C8045844}"/>
              </a:ext>
            </a:extLst>
          </p:cNvPr>
          <p:cNvSpPr txBox="1"/>
          <p:nvPr/>
        </p:nvSpPr>
        <p:spPr>
          <a:xfrm>
            <a:off x="5986636" y="5223161"/>
            <a:ext cx="345842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1000" b="1" i="1" dirty="0">
                <a:solidFill>
                  <a:srgbClr val="006394"/>
                </a:solidFill>
                <a:highlight>
                  <a:srgbClr val="FFFFFF"/>
                </a:highlight>
                <a:latin typeface="Nexa Light" panose="02000000000000000000" pitchFamily="50" charset="0"/>
                <a:cs typeface="Arial"/>
              </a:rPr>
              <a:t>Rêver jeune, espérer fort, vivre pleinement.</a:t>
            </a:r>
            <a:endParaRPr lang="fr-FR" dirty="0">
              <a:solidFill>
                <a:srgbClr val="006394"/>
              </a:solidFill>
              <a:latin typeface="Nexa Light" panose="02000000000000000000" pitchFamily="50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62D46C-FB2D-D019-5C67-8CBD0F8F3EDF}"/>
              </a:ext>
            </a:extLst>
          </p:cNvPr>
          <p:cNvSpPr txBox="1"/>
          <p:nvPr/>
        </p:nvSpPr>
        <p:spPr>
          <a:xfrm>
            <a:off x="660904" y="1189462"/>
            <a:ext cx="5435096" cy="157350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Rapport annuel du président international</a:t>
            </a:r>
            <a:b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</a:b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R/Théo Saulnier</a:t>
            </a:r>
          </a:p>
        </p:txBody>
      </p:sp>
    </p:spTree>
    <p:extLst>
      <p:ext uri="{BB962C8B-B14F-4D97-AF65-F5344CB8AC3E}">
        <p14:creationId xmlns:p14="http://schemas.microsoft.com/office/powerpoint/2010/main" val="47847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B728D-A43F-3DEA-1477-0A1B051C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2D16AC-BC77-1EBE-31D4-E039A297B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56770EF9-902F-A75A-F942-E5D7C6463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ED5900-F2B3-F3F4-22D8-99E782AFE1BA}"/>
              </a:ext>
            </a:extLst>
          </p:cNvPr>
          <p:cNvSpPr txBox="1"/>
          <p:nvPr/>
        </p:nvSpPr>
        <p:spPr>
          <a:xfrm>
            <a:off x="660904" y="1189462"/>
            <a:ext cx="10717572" cy="157344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7"/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Rapport annuel de la trésorerie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7.1 	Présentation et adoption des états financiers annuels au 31 décembre 2025</a:t>
            </a:r>
            <a:endParaRPr lang="fr-CA" sz="22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30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60F3A-42C6-E13E-F53F-9B4E6B21C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07FFEBB-E605-931C-60A2-6B73C02F97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02B81B97-BC28-B727-7B50-237962845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7AE4C1A-E888-C3CF-9B7F-7294B729AEA0}"/>
              </a:ext>
            </a:extLst>
          </p:cNvPr>
          <p:cNvSpPr txBox="1"/>
          <p:nvPr/>
        </p:nvSpPr>
        <p:spPr>
          <a:xfrm>
            <a:off x="660904" y="1189462"/>
            <a:ext cx="10717572" cy="106561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7"/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Rapport annuel de la trésorerie</a:t>
            </a: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7.2	 Mise à jour du budget de l’année financière 2026</a:t>
            </a:r>
            <a:endParaRPr lang="fr-CA" sz="22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053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1FB5E-5615-2401-C7F8-02F66716A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E869B18-1A9C-C9A4-A0BF-9F9E06080D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56CBF5DD-867C-89ED-C455-675E1DA26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E81466-ACB9-DC77-89FB-B4769813F0AC}"/>
              </a:ext>
            </a:extLst>
          </p:cNvPr>
          <p:cNvSpPr txBox="1"/>
          <p:nvPr/>
        </p:nvSpPr>
        <p:spPr>
          <a:xfrm>
            <a:off x="660904" y="1189462"/>
            <a:ext cx="10717572" cy="106561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7"/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Rapport annuel de la trésorerie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7.3	 Nomination d’un expert-comptable indépendant pour l’année 2026</a:t>
            </a:r>
            <a:endParaRPr lang="fr-CA" sz="22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942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DE5A4-D17C-B2D6-9473-2B0C9E4E6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B73BC1D-8567-9E20-0530-79A358D75A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C47706FA-936D-902A-BA8C-938479F5E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E4E20E2-C9B6-9034-E24B-5B54281E9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17515"/>
          <a:stretch>
            <a:fillRect/>
          </a:stretch>
        </p:blipFill>
        <p:spPr>
          <a:xfrm>
            <a:off x="6096000" y="1189462"/>
            <a:ext cx="3349060" cy="39800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D0A3879-A6D5-E34A-60EC-EAC36DB0B48E}"/>
              </a:ext>
            </a:extLst>
          </p:cNvPr>
          <p:cNvSpPr txBox="1"/>
          <p:nvPr/>
        </p:nvSpPr>
        <p:spPr>
          <a:xfrm>
            <a:off x="660904" y="1189462"/>
            <a:ext cx="5435096" cy="157350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8"/>
            </a:pP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Rapport annuel de la direction générale</a:t>
            </a:r>
            <a:b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</a:br>
            <a:r>
              <a:rPr lang="fr-CA" sz="2200" dirty="0">
                <a:solidFill>
                  <a:srgbClr val="002060"/>
                </a:solidFill>
                <a:latin typeface="Nexa Light"/>
                <a:cs typeface="Arial"/>
              </a:rPr>
              <a:t>Alexandra Belarbi Pacciarella</a:t>
            </a:r>
          </a:p>
        </p:txBody>
      </p:sp>
    </p:spTree>
    <p:extLst>
      <p:ext uri="{BB962C8B-B14F-4D97-AF65-F5344CB8AC3E}">
        <p14:creationId xmlns:p14="http://schemas.microsoft.com/office/powerpoint/2010/main" val="376928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DEB55-11C3-EF03-0AF1-B180C2B91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CFE4D0-350D-ABCF-803E-EF284DC66F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B2D12403-8A57-D5B7-D59E-C5F2ECBF3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05" y="203234"/>
            <a:ext cx="3775789" cy="629755"/>
          </a:xfrm>
          <a:noFill/>
        </p:spPr>
        <p:txBody>
          <a:bodyPr anchor="ctr" anchorCtr="0">
            <a:normAutofit fontScale="90000"/>
          </a:bodyPr>
          <a:lstStyle/>
          <a:p>
            <a:pPr algn="r"/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77</a:t>
            </a:r>
            <a:r>
              <a:rPr lang="fr-CA" sz="1600" baseline="30000" dirty="0">
                <a:solidFill>
                  <a:srgbClr val="00A7E0"/>
                </a:solidFill>
                <a:latin typeface="Nexa Light"/>
                <a:cs typeface="Arial"/>
              </a:rPr>
              <a:t>e</a:t>
            </a:r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 ASSEMBLÉE GÉNÉRALE ANNUELLE</a:t>
            </a:r>
            <a:br>
              <a:rPr lang="fr-CA" sz="1800" dirty="0">
                <a:solidFill>
                  <a:srgbClr val="00A7E0"/>
                </a:solidFill>
                <a:latin typeface="Nexa Light" panose="02000000000000000000" pitchFamily="50" charset="0"/>
                <a:cs typeface="Arial"/>
              </a:rPr>
            </a:br>
            <a:r>
              <a:rPr lang="fr-CA" sz="1400" dirty="0">
                <a:solidFill>
                  <a:srgbClr val="00A7E0"/>
                </a:solidFill>
                <a:latin typeface="Nexa Light"/>
                <a:ea typeface="MS Gothic"/>
                <a:cs typeface="Arial"/>
              </a:rPr>
              <a:t>Richelieu International |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6D9B91-EBAA-B1D2-032D-C93E43E867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65" r="9405"/>
          <a:stretch>
            <a:fillRect/>
          </a:stretch>
        </p:blipFill>
        <p:spPr>
          <a:xfrm>
            <a:off x="2379037" y="893925"/>
            <a:ext cx="7433927" cy="4617480"/>
          </a:xfrm>
          <a:prstGeom prst="rect">
            <a:avLst/>
          </a:prstGeom>
          <a:effectLst>
            <a:outerShdw dist="114300" dir="2700000" algn="tl" rotWithShape="0">
              <a:prstClr val="black">
                <a:alpha val="0"/>
              </a:prstClr>
            </a:outerShdw>
          </a:effectLst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C73D65AF-5BCC-F324-DDA4-4D8F91972F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433" y="832989"/>
            <a:ext cx="868567" cy="799717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8BA5E09-BE7C-1A7E-FC7F-9FBDDB2FAC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9518" y="1726914"/>
            <a:ext cx="45720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370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0AA63A897ECE4985CAE42F11249BE0" ma:contentTypeVersion="13" ma:contentTypeDescription="Crée un document." ma:contentTypeScope="" ma:versionID="ac008d2c7d3b2242ab2da20447384ab1">
  <xsd:schema xmlns:xsd="http://www.w3.org/2001/XMLSchema" xmlns:xs="http://www.w3.org/2001/XMLSchema" xmlns:p="http://schemas.microsoft.com/office/2006/metadata/properties" xmlns:ns2="e27b349e-fa12-4762-a1cc-19b97d8d636a" xmlns:ns3="a9932de2-c428-4129-bd59-b36746d1e86a" targetNamespace="http://schemas.microsoft.com/office/2006/metadata/properties" ma:root="true" ma:fieldsID="d28c9bfac9274a299c7207890aceebe4" ns2:_="" ns3:_="">
    <xsd:import namespace="e27b349e-fa12-4762-a1cc-19b97d8d636a"/>
    <xsd:import namespace="a9932de2-c428-4129-bd59-b36746d1e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b349e-fa12-4762-a1cc-19b97d8d6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6edb16c3-00c8-45a6-9193-f11d111e7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32de2-c428-4129-bd59-b36746d1e86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ccf79d0-c672-452b-a75b-7cc466b3f5cd}" ma:internalName="TaxCatchAll" ma:showField="CatchAllData" ma:web="a9932de2-c428-4129-bd59-b36746d1e8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932de2-c428-4129-bd59-b36746d1e86a" xsi:nil="true"/>
    <lcf76f155ced4ddcb4097134ff3c332f xmlns="e27b349e-fa12-4762-a1cc-19b97d8d636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6A57E9-1793-436E-A03C-980AEDB62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7b349e-fa12-4762-a1cc-19b97d8d636a"/>
    <ds:schemaRef ds:uri="a9932de2-c428-4129-bd59-b36746d1e8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3EEE7D-20FC-400D-B62F-060C3EEDCA39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4e4d52f5-2743-44ab-bed0-1de5e12bb505"/>
    <ds:schemaRef ds:uri="e29c414e-bf67-4bbd-91f5-a2882d11c230"/>
    <ds:schemaRef ds:uri="http://schemas.openxmlformats.org/package/2006/metadata/core-properties"/>
    <ds:schemaRef ds:uri="http://www.w3.org/XML/1998/namespace"/>
    <ds:schemaRef ds:uri="http://purl.org/dc/dcmitype/"/>
    <ds:schemaRef ds:uri="a9932de2-c428-4129-bd59-b36746d1e86a"/>
    <ds:schemaRef ds:uri="e27b349e-fa12-4762-a1cc-19b97d8d636a"/>
  </ds:schemaRefs>
</ds:datastoreItem>
</file>

<file path=customXml/itemProps3.xml><?xml version="1.0" encoding="utf-8"?>
<ds:datastoreItem xmlns:ds="http://schemas.openxmlformats.org/officeDocument/2006/customXml" ds:itemID="{4E76B70F-EA37-4B78-995D-F46C5D56A7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8110</TotalTime>
  <Words>427</Words>
  <Application>Microsoft Office PowerPoint</Application>
  <PresentationFormat>Grand écran</PresentationFormat>
  <Paragraphs>51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Nexa Bold</vt:lpstr>
      <vt:lpstr>Nexa Light</vt:lpstr>
      <vt:lpstr>Thème Office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  <vt:lpstr>77e ASSEMBLÉE GÉNÉRALE ANNUELLE Richelieu International | 16 mai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Eugénie Mailhot-Sanche</dc:creator>
  <cp:lastModifiedBy>Audrey Malette</cp:lastModifiedBy>
  <cp:revision>479</cp:revision>
  <dcterms:created xsi:type="dcterms:W3CDTF">2023-05-18T21:37:43Z</dcterms:created>
  <dcterms:modified xsi:type="dcterms:W3CDTF">2026-05-08T12:23:10Z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0x0101005B0AA63A897ECE4985CAE42F11249BE0</vt:lpwstr>
  </property>
  <property fmtid="{D5CDD505-2E9C-101B-9397-08002B2CF9AE}" pid="3" name="MediaServiceImageTags">
    <vt:lpwstr/>
  </property>
  <property fmtid="{D5CDD505-2E9C-101B-9397-08002B2CF9AE}" pid="4" name="Order">
    <vt:r8>1306900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