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comments/modernComment_164_D433F761.xml" ContentType="application/vnd.ms-powerpoint.comments+xml"/>
  <Override PartName="/ppt/comments/modernComment_15D_7E587383.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6B_8C5E63AD.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39"/>
  </p:notesMasterIdLst>
  <p:sldIdLst>
    <p:sldId id="280" r:id="rId5"/>
    <p:sldId id="324" r:id="rId6"/>
    <p:sldId id="325" r:id="rId7"/>
    <p:sldId id="326" r:id="rId8"/>
    <p:sldId id="356" r:id="rId9"/>
    <p:sldId id="327" r:id="rId10"/>
    <p:sldId id="344" r:id="rId11"/>
    <p:sldId id="345" r:id="rId12"/>
    <p:sldId id="364" r:id="rId13"/>
    <p:sldId id="347" r:id="rId14"/>
    <p:sldId id="348" r:id="rId15"/>
    <p:sldId id="349" r:id="rId16"/>
    <p:sldId id="350" r:id="rId17"/>
    <p:sldId id="365" r:id="rId18"/>
    <p:sldId id="359" r:id="rId19"/>
    <p:sldId id="342" r:id="rId20"/>
    <p:sldId id="366" r:id="rId21"/>
    <p:sldId id="362" r:id="rId22"/>
    <p:sldId id="363" r:id="rId23"/>
    <p:sldId id="357" r:id="rId24"/>
    <p:sldId id="358" r:id="rId25"/>
    <p:sldId id="361" r:id="rId26"/>
    <p:sldId id="352" r:id="rId27"/>
    <p:sldId id="354" r:id="rId28"/>
    <p:sldId id="355" r:id="rId29"/>
    <p:sldId id="333" r:id="rId30"/>
    <p:sldId id="340" r:id="rId31"/>
    <p:sldId id="339" r:id="rId32"/>
    <p:sldId id="338" r:id="rId33"/>
    <p:sldId id="337" r:id="rId34"/>
    <p:sldId id="336" r:id="rId35"/>
    <p:sldId id="335" r:id="rId36"/>
    <p:sldId id="334" r:id="rId37"/>
    <p:sldId id="332" r:id="rId3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AA7F33-12FC-A36A-4311-BBF8784C3C81}" name="Alexandra  Belarbi" initials="AB" userId="S::direction@richelieu.org::0c3b442c-4591-48c4-9d55-401e54c274c7" providerId="AD"/>
  <p188:author id="{67137F80-85A2-A463-6D05-DF296D5526B9}" name="Guest User" initials="GU" userId="S::urn:spo:tenantanon#4542c397-0645-4e5d-993c-00434cf18881::" providerId="AD"/>
  <p188:author id="{47F20D93-2B4F-C4EC-BB75-7D586B096DE3}" name="Eugénie Mailhot-Sanche" initials="EMS" userId="S::eugenie@agencerezo.com::27b31fe3-8abd-4c0d-9d9a-09752e63cec8" providerId="AD"/>
  <p188:author id="{D37B73B2-968B-1B57-7248-7B3465DD1AFC}" name="Communications Richelieu International" initials="" userId="S::communications@richelieu.org::27dc59a0-e3c6-4fd6-9631-c69c8f65d3be" providerId="AD"/>
  <p188:author id="{7A2B68D9-F7C5-ABA0-F008-6EEA287B8A45}" name="Audrey Malette" initials="AM" userId="S::audrey@agencerezo.com::461b2f82-3c49-4079-94c3-6cdae17896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40"/>
    <a:srgbClr val="009C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D82925-4383-3289-620F-FD0DADB36527}" v="243" dt="2026-04-15T20:41:31.67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7" autoAdjust="0"/>
    <p:restoredTop sz="94660"/>
  </p:normalViewPr>
  <p:slideViewPr>
    <p:cSldViewPr snapToGrid="0">
      <p:cViewPr varScale="1">
        <p:scale>
          <a:sx n="78" d="100"/>
          <a:sy n="78" d="100"/>
        </p:scale>
        <p:origin x="830" y="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omments/modernComment_15D_7E587383.xml><?xml version="1.0" encoding="utf-8"?>
<p188:cmLst xmlns:a="http://schemas.openxmlformats.org/drawingml/2006/main" xmlns:r="http://schemas.openxmlformats.org/officeDocument/2006/relationships" xmlns:p188="http://schemas.microsoft.com/office/powerpoint/2018/8/main">
  <p188:cm id="{946C9ED0-CF88-4466-A8D1-4D3467E80CE8}" authorId="{E8AA7F33-12FC-A36A-4311-BBF8784C3C81}" status="resolved" created="2026-05-07T18:47:27.816">
    <ac:txMkLst xmlns:ac="http://schemas.microsoft.com/office/drawing/2013/main/command">
      <pc:docMk xmlns:pc="http://schemas.microsoft.com/office/powerpoint/2013/main/command"/>
      <pc:sldMk xmlns:pc="http://schemas.microsoft.com/office/powerpoint/2013/main/command" cId="2119725955" sldId="349"/>
      <ac:spMk id="6" creationId="{33648423-C65E-74BD-9A25-663F0D10A825}"/>
      <ac:txMk cp="17">
        <ac:context len="38" hash="2492539076"/>
      </ac:txMk>
    </ac:txMkLst>
    <p188:pos x="2090615" y="244230"/>
    <p188:txBody>
      <a:bodyPr/>
      <a:lstStyle/>
      <a:p>
        <a:r>
          <a:rPr lang="fr-CA"/>
          <a:t>[@Communications Richelieu International]  belarbi</a:t>
        </a:r>
      </a:p>
    </p188:txBody>
  </p188:cm>
</p188:cmLst>
</file>

<file path=ppt/comments/modernComment_164_D433F761.xml><?xml version="1.0" encoding="utf-8"?>
<p188:cmLst xmlns:a="http://schemas.openxmlformats.org/drawingml/2006/main" xmlns:r="http://schemas.openxmlformats.org/officeDocument/2006/relationships" xmlns:p188="http://schemas.microsoft.com/office/powerpoint/2018/8/main">
  <p188:cm id="{34AFAA2D-8E15-402C-AAA5-48ACD2818A17}" authorId="{D37B73B2-968B-1B57-7248-7B3465DD1AFC}" created="2026-05-07T13:09:36.960">
    <ac:deMkLst xmlns:ac="http://schemas.microsoft.com/office/drawing/2013/main/command">
      <pc:docMk xmlns:pc="http://schemas.microsoft.com/office/powerpoint/2013/main/command"/>
      <pc:sldMk xmlns:pc="http://schemas.microsoft.com/office/powerpoint/2013/main/command" cId="3560175457" sldId="356"/>
      <ac:picMk id="3" creationId="{45D5CE24-D8D0-EA24-10E5-B1B795110FE9}"/>
    </ac:deMkLst>
    <p188:txBody>
      <a:bodyPr/>
      <a:lstStyle/>
      <a:p>
        <a:r>
          <a:rPr lang="fr-FR"/>
          <a:t>Une fois la présentation en plein écran et en cours, l'icône ne figure plus sur la diapositive :)</a:t>
        </a:r>
      </a:p>
    </p188:txBody>
  </p188:cm>
</p188:cmLst>
</file>

<file path=ppt/comments/modernComment_16B_8C5E63AD.xml><?xml version="1.0" encoding="utf-8"?>
<p188:cmLst xmlns:a="http://schemas.openxmlformats.org/drawingml/2006/main" xmlns:r="http://schemas.openxmlformats.org/officeDocument/2006/relationships" xmlns:p188="http://schemas.microsoft.com/office/powerpoint/2018/8/main">
  <p188:cm id="{95A9F4B7-348E-4E93-952E-2948A78F3294}" authorId="{67137F80-85A2-A463-6D05-DF296D5526B9}" status="resolved" created="2026-05-06T21:06:50.601">
    <ac:deMkLst xmlns:ac="http://schemas.microsoft.com/office/drawing/2013/main/command">
      <pc:docMk xmlns:pc="http://schemas.microsoft.com/office/powerpoint/2013/main/command"/>
      <pc:sldMk xmlns:pc="http://schemas.microsoft.com/office/powerpoint/2013/main/command" cId="2354996141" sldId="363"/>
      <ac:picMk id="5" creationId="{79358AA0-1E46-EAB1-8EB8-3EA7812FF96A}"/>
    </ac:deMkLst>
    <p188:txBody>
      <a:bodyPr/>
      <a:lstStyle/>
      <a:p>
        <a:r>
          <a:rPr lang="fr-FR"/>
          <a:t> retirer Denise Bergeron Verdun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F384DE-FEA0-4B27-8CE7-13892D78350C}" type="datetimeFigureOut">
              <a:rPr lang="en-CA" smtClean="0"/>
              <a:t>2026-05-18</a:t>
            </a:fld>
            <a:endParaRPr lang="en-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8F33F7-E5DD-48AA-9A8E-EC579DF799B0}" type="slidenum">
              <a:rPr lang="en-CA" smtClean="0"/>
              <a:t>‹N°›</a:t>
            </a:fld>
            <a:endParaRPr lang="en-CA"/>
          </a:p>
        </p:txBody>
      </p:sp>
    </p:spTree>
    <p:extLst>
      <p:ext uri="{BB962C8B-B14F-4D97-AF65-F5344CB8AC3E}">
        <p14:creationId xmlns:p14="http://schemas.microsoft.com/office/powerpoint/2010/main" val="579239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Mots-clés : unité et fraternité</a:t>
            </a:r>
            <a:endParaRPr lang="en-CA"/>
          </a:p>
        </p:txBody>
      </p:sp>
      <p:sp>
        <p:nvSpPr>
          <p:cNvPr id="4" name="Espace réservé du numéro de diapositive 3"/>
          <p:cNvSpPr>
            <a:spLocks noGrp="1"/>
          </p:cNvSpPr>
          <p:nvPr>
            <p:ph type="sldNum" sz="quarter" idx="5"/>
          </p:nvPr>
        </p:nvSpPr>
        <p:spPr/>
        <p:txBody>
          <a:bodyPr/>
          <a:lstStyle/>
          <a:p>
            <a:fld id="{998F33F7-E5DD-48AA-9A8E-EC579DF799B0}" type="slidenum">
              <a:rPr lang="en-CA" smtClean="0"/>
              <a:t>14</a:t>
            </a:fld>
            <a:endParaRPr lang="en-CA"/>
          </a:p>
        </p:txBody>
      </p:sp>
    </p:spTree>
    <p:extLst>
      <p:ext uri="{BB962C8B-B14F-4D97-AF65-F5344CB8AC3E}">
        <p14:creationId xmlns:p14="http://schemas.microsoft.com/office/powerpoint/2010/main" val="1944142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a:p>
        </p:txBody>
      </p:sp>
      <p:sp>
        <p:nvSpPr>
          <p:cNvPr id="4" name="Espace réservé du numéro de diapositive 3"/>
          <p:cNvSpPr>
            <a:spLocks noGrp="1"/>
          </p:cNvSpPr>
          <p:nvPr>
            <p:ph type="sldNum" sz="quarter" idx="5"/>
          </p:nvPr>
        </p:nvSpPr>
        <p:spPr/>
        <p:txBody>
          <a:bodyPr/>
          <a:lstStyle/>
          <a:p>
            <a:fld id="{998F33F7-E5DD-48AA-9A8E-EC579DF799B0}" type="slidenum">
              <a:rPr lang="en-CA" smtClean="0"/>
              <a:t>15</a:t>
            </a:fld>
            <a:endParaRPr lang="en-CA"/>
          </a:p>
        </p:txBody>
      </p:sp>
    </p:spTree>
    <p:extLst>
      <p:ext uri="{BB962C8B-B14F-4D97-AF65-F5344CB8AC3E}">
        <p14:creationId xmlns:p14="http://schemas.microsoft.com/office/powerpoint/2010/main" val="1334622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328F69-E496-6E1C-3D45-3D2824EEF16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AEEE587B-3E2F-68B3-6E4C-508D411E10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B3FCFBCE-AA80-7860-D7C3-8D84377DC9F6}"/>
              </a:ext>
            </a:extLst>
          </p:cNvPr>
          <p:cNvSpPr>
            <a:spLocks noGrp="1"/>
          </p:cNvSpPr>
          <p:nvPr>
            <p:ph type="dt" sz="half" idx="10"/>
          </p:nvPr>
        </p:nvSpPr>
        <p:spPr/>
        <p:txBody>
          <a:bodyPr/>
          <a:lstStyle/>
          <a:p>
            <a:fld id="{6E5FB948-A6F2-40F5-853C-F38816CCA388}" type="datetimeFigureOut">
              <a:rPr lang="fr-CA" smtClean="0"/>
              <a:t>2026-05-18</a:t>
            </a:fld>
            <a:endParaRPr lang="fr-CA"/>
          </a:p>
        </p:txBody>
      </p:sp>
      <p:sp>
        <p:nvSpPr>
          <p:cNvPr id="5" name="Espace réservé du pied de page 4">
            <a:extLst>
              <a:ext uri="{FF2B5EF4-FFF2-40B4-BE49-F238E27FC236}">
                <a16:creationId xmlns:a16="http://schemas.microsoft.com/office/drawing/2014/main" id="{37C8653B-7AD4-B3BC-CA68-3A28846D32B3}"/>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7C50804-E50D-6488-859A-5D33C23A6EA3}"/>
              </a:ext>
            </a:extLst>
          </p:cNvPr>
          <p:cNvSpPr>
            <a:spLocks noGrp="1"/>
          </p:cNvSpPr>
          <p:nvPr>
            <p:ph type="sldNum" sz="quarter" idx="12"/>
          </p:nvPr>
        </p:nvSpPr>
        <p:spPr/>
        <p:txBody>
          <a:bodyPr/>
          <a:lstStyle/>
          <a:p>
            <a:fld id="{B2854D36-DD32-4CD2-BBDE-AC525BEA0856}" type="slidenum">
              <a:rPr lang="fr-CA" smtClean="0"/>
              <a:t>‹N°›</a:t>
            </a:fld>
            <a:endParaRPr lang="fr-CA"/>
          </a:p>
        </p:txBody>
      </p:sp>
    </p:spTree>
    <p:extLst>
      <p:ext uri="{BB962C8B-B14F-4D97-AF65-F5344CB8AC3E}">
        <p14:creationId xmlns:p14="http://schemas.microsoft.com/office/powerpoint/2010/main" val="1587050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367D9F-E7C9-43A0-354F-468704FA2329}"/>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0E1650C3-1DA9-719E-3BA3-B8037FD13C5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A13C35FF-1C7B-60C3-7604-F254E7050731}"/>
              </a:ext>
            </a:extLst>
          </p:cNvPr>
          <p:cNvSpPr>
            <a:spLocks noGrp="1"/>
          </p:cNvSpPr>
          <p:nvPr>
            <p:ph type="dt" sz="half" idx="10"/>
          </p:nvPr>
        </p:nvSpPr>
        <p:spPr/>
        <p:txBody>
          <a:bodyPr/>
          <a:lstStyle/>
          <a:p>
            <a:fld id="{6E5FB948-A6F2-40F5-853C-F38816CCA388}" type="datetimeFigureOut">
              <a:rPr lang="fr-CA" smtClean="0"/>
              <a:t>2026-05-18</a:t>
            </a:fld>
            <a:endParaRPr lang="fr-CA"/>
          </a:p>
        </p:txBody>
      </p:sp>
      <p:sp>
        <p:nvSpPr>
          <p:cNvPr id="5" name="Espace réservé du pied de page 4">
            <a:extLst>
              <a:ext uri="{FF2B5EF4-FFF2-40B4-BE49-F238E27FC236}">
                <a16:creationId xmlns:a16="http://schemas.microsoft.com/office/drawing/2014/main" id="{CF0E0A7F-5B14-6FFA-6DE3-21EC43EE710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EF1E596-7C75-B7A5-EE68-5A10B55CA378}"/>
              </a:ext>
            </a:extLst>
          </p:cNvPr>
          <p:cNvSpPr>
            <a:spLocks noGrp="1"/>
          </p:cNvSpPr>
          <p:nvPr>
            <p:ph type="sldNum" sz="quarter" idx="12"/>
          </p:nvPr>
        </p:nvSpPr>
        <p:spPr/>
        <p:txBody>
          <a:bodyPr/>
          <a:lstStyle/>
          <a:p>
            <a:fld id="{B2854D36-DD32-4CD2-BBDE-AC525BEA0856}" type="slidenum">
              <a:rPr lang="fr-CA" smtClean="0"/>
              <a:t>‹N°›</a:t>
            </a:fld>
            <a:endParaRPr lang="fr-CA"/>
          </a:p>
        </p:txBody>
      </p:sp>
    </p:spTree>
    <p:extLst>
      <p:ext uri="{BB962C8B-B14F-4D97-AF65-F5344CB8AC3E}">
        <p14:creationId xmlns:p14="http://schemas.microsoft.com/office/powerpoint/2010/main" val="67125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1D10D2E-0D25-EEF4-68B5-BEBB2D8D34F4}"/>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9207E15-1DFD-FB24-FFC0-AE4C9B2583D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AF14277E-05F8-E24F-81A7-63F862F36ADA}"/>
              </a:ext>
            </a:extLst>
          </p:cNvPr>
          <p:cNvSpPr>
            <a:spLocks noGrp="1"/>
          </p:cNvSpPr>
          <p:nvPr>
            <p:ph type="dt" sz="half" idx="10"/>
          </p:nvPr>
        </p:nvSpPr>
        <p:spPr/>
        <p:txBody>
          <a:bodyPr/>
          <a:lstStyle/>
          <a:p>
            <a:fld id="{6E5FB948-A6F2-40F5-853C-F38816CCA388}" type="datetimeFigureOut">
              <a:rPr lang="fr-CA" smtClean="0"/>
              <a:t>2026-05-18</a:t>
            </a:fld>
            <a:endParaRPr lang="fr-CA"/>
          </a:p>
        </p:txBody>
      </p:sp>
      <p:sp>
        <p:nvSpPr>
          <p:cNvPr id="5" name="Espace réservé du pied de page 4">
            <a:extLst>
              <a:ext uri="{FF2B5EF4-FFF2-40B4-BE49-F238E27FC236}">
                <a16:creationId xmlns:a16="http://schemas.microsoft.com/office/drawing/2014/main" id="{EDEFCC31-988A-0977-23B0-04FFE3DC374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91271CC-8807-BB07-9DF0-8D56A39BEEC6}"/>
              </a:ext>
            </a:extLst>
          </p:cNvPr>
          <p:cNvSpPr>
            <a:spLocks noGrp="1"/>
          </p:cNvSpPr>
          <p:nvPr>
            <p:ph type="sldNum" sz="quarter" idx="12"/>
          </p:nvPr>
        </p:nvSpPr>
        <p:spPr/>
        <p:txBody>
          <a:bodyPr/>
          <a:lstStyle/>
          <a:p>
            <a:fld id="{B2854D36-DD32-4CD2-BBDE-AC525BEA0856}" type="slidenum">
              <a:rPr lang="fr-CA" smtClean="0"/>
              <a:t>‹N°›</a:t>
            </a:fld>
            <a:endParaRPr lang="fr-CA"/>
          </a:p>
        </p:txBody>
      </p:sp>
    </p:spTree>
    <p:extLst>
      <p:ext uri="{BB962C8B-B14F-4D97-AF65-F5344CB8AC3E}">
        <p14:creationId xmlns:p14="http://schemas.microsoft.com/office/powerpoint/2010/main" val="161637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65CA7A-2DC1-F373-57AF-DBC083D3A5DE}"/>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155207B9-03A2-4525-BBE4-3B66BEB3220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9C932B1-31F8-1410-95FE-DD2DEA9999DD}"/>
              </a:ext>
            </a:extLst>
          </p:cNvPr>
          <p:cNvSpPr>
            <a:spLocks noGrp="1"/>
          </p:cNvSpPr>
          <p:nvPr>
            <p:ph type="dt" sz="half" idx="10"/>
          </p:nvPr>
        </p:nvSpPr>
        <p:spPr/>
        <p:txBody>
          <a:bodyPr/>
          <a:lstStyle/>
          <a:p>
            <a:fld id="{6E5FB948-A6F2-40F5-853C-F38816CCA388}" type="datetimeFigureOut">
              <a:rPr lang="fr-CA" smtClean="0"/>
              <a:t>2026-05-18</a:t>
            </a:fld>
            <a:endParaRPr lang="fr-CA"/>
          </a:p>
        </p:txBody>
      </p:sp>
      <p:sp>
        <p:nvSpPr>
          <p:cNvPr id="5" name="Espace réservé du pied de page 4">
            <a:extLst>
              <a:ext uri="{FF2B5EF4-FFF2-40B4-BE49-F238E27FC236}">
                <a16:creationId xmlns:a16="http://schemas.microsoft.com/office/drawing/2014/main" id="{7241BCF6-5365-945D-7F35-F72EF72EF78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EF5AA64-C344-291A-C154-3EC32ADA9A22}"/>
              </a:ext>
            </a:extLst>
          </p:cNvPr>
          <p:cNvSpPr>
            <a:spLocks noGrp="1"/>
          </p:cNvSpPr>
          <p:nvPr>
            <p:ph type="sldNum" sz="quarter" idx="12"/>
          </p:nvPr>
        </p:nvSpPr>
        <p:spPr/>
        <p:txBody>
          <a:bodyPr/>
          <a:lstStyle/>
          <a:p>
            <a:fld id="{B2854D36-DD32-4CD2-BBDE-AC525BEA0856}" type="slidenum">
              <a:rPr lang="fr-CA" smtClean="0"/>
              <a:t>‹N°›</a:t>
            </a:fld>
            <a:endParaRPr lang="fr-CA"/>
          </a:p>
        </p:txBody>
      </p:sp>
    </p:spTree>
    <p:extLst>
      <p:ext uri="{BB962C8B-B14F-4D97-AF65-F5344CB8AC3E}">
        <p14:creationId xmlns:p14="http://schemas.microsoft.com/office/powerpoint/2010/main" val="4074470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227BCF-5283-CA75-C2A6-D2B58513D6C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41C3732B-DC50-8F25-824A-A02FE0B0DC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FCD6859-BE04-FFBD-CFDF-A244235D644F}"/>
              </a:ext>
            </a:extLst>
          </p:cNvPr>
          <p:cNvSpPr>
            <a:spLocks noGrp="1"/>
          </p:cNvSpPr>
          <p:nvPr>
            <p:ph type="dt" sz="half" idx="10"/>
          </p:nvPr>
        </p:nvSpPr>
        <p:spPr/>
        <p:txBody>
          <a:bodyPr/>
          <a:lstStyle/>
          <a:p>
            <a:fld id="{6E5FB948-A6F2-40F5-853C-F38816CCA388}" type="datetimeFigureOut">
              <a:rPr lang="fr-CA" smtClean="0"/>
              <a:t>2026-05-18</a:t>
            </a:fld>
            <a:endParaRPr lang="fr-CA"/>
          </a:p>
        </p:txBody>
      </p:sp>
      <p:sp>
        <p:nvSpPr>
          <p:cNvPr id="5" name="Espace réservé du pied de page 4">
            <a:extLst>
              <a:ext uri="{FF2B5EF4-FFF2-40B4-BE49-F238E27FC236}">
                <a16:creationId xmlns:a16="http://schemas.microsoft.com/office/drawing/2014/main" id="{7A6B9329-D664-F5C6-AA81-D2B8FD753AB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87841248-17CD-134B-DA90-340B5D72AFA8}"/>
              </a:ext>
            </a:extLst>
          </p:cNvPr>
          <p:cNvSpPr>
            <a:spLocks noGrp="1"/>
          </p:cNvSpPr>
          <p:nvPr>
            <p:ph type="sldNum" sz="quarter" idx="12"/>
          </p:nvPr>
        </p:nvSpPr>
        <p:spPr/>
        <p:txBody>
          <a:bodyPr/>
          <a:lstStyle/>
          <a:p>
            <a:fld id="{B2854D36-DD32-4CD2-BBDE-AC525BEA0856}" type="slidenum">
              <a:rPr lang="fr-CA" smtClean="0"/>
              <a:t>‹N°›</a:t>
            </a:fld>
            <a:endParaRPr lang="fr-CA"/>
          </a:p>
        </p:txBody>
      </p:sp>
    </p:spTree>
    <p:extLst>
      <p:ext uri="{BB962C8B-B14F-4D97-AF65-F5344CB8AC3E}">
        <p14:creationId xmlns:p14="http://schemas.microsoft.com/office/powerpoint/2010/main" val="320275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3889B4-DC66-F2B7-A17E-7C06BD829BB1}"/>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29A64C32-7785-B787-4DCD-897F092C252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FEF3B2F7-135D-F7B9-9842-60EA82172B3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10B0178B-E4E4-0569-19FE-6F07F8CED2D5}"/>
              </a:ext>
            </a:extLst>
          </p:cNvPr>
          <p:cNvSpPr>
            <a:spLocks noGrp="1"/>
          </p:cNvSpPr>
          <p:nvPr>
            <p:ph type="dt" sz="half" idx="10"/>
          </p:nvPr>
        </p:nvSpPr>
        <p:spPr/>
        <p:txBody>
          <a:bodyPr/>
          <a:lstStyle/>
          <a:p>
            <a:fld id="{6E5FB948-A6F2-40F5-853C-F38816CCA388}" type="datetimeFigureOut">
              <a:rPr lang="fr-CA" smtClean="0"/>
              <a:t>2026-05-18</a:t>
            </a:fld>
            <a:endParaRPr lang="fr-CA"/>
          </a:p>
        </p:txBody>
      </p:sp>
      <p:sp>
        <p:nvSpPr>
          <p:cNvPr id="6" name="Espace réservé du pied de page 5">
            <a:extLst>
              <a:ext uri="{FF2B5EF4-FFF2-40B4-BE49-F238E27FC236}">
                <a16:creationId xmlns:a16="http://schemas.microsoft.com/office/drawing/2014/main" id="{667546D8-9D36-BC11-856C-2CF6AA3B71F5}"/>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409ED893-1062-FB34-680E-64887DEC3492}"/>
              </a:ext>
            </a:extLst>
          </p:cNvPr>
          <p:cNvSpPr>
            <a:spLocks noGrp="1"/>
          </p:cNvSpPr>
          <p:nvPr>
            <p:ph type="sldNum" sz="quarter" idx="12"/>
          </p:nvPr>
        </p:nvSpPr>
        <p:spPr/>
        <p:txBody>
          <a:bodyPr/>
          <a:lstStyle/>
          <a:p>
            <a:fld id="{B2854D36-DD32-4CD2-BBDE-AC525BEA0856}" type="slidenum">
              <a:rPr lang="fr-CA" smtClean="0"/>
              <a:t>‹N°›</a:t>
            </a:fld>
            <a:endParaRPr lang="fr-CA"/>
          </a:p>
        </p:txBody>
      </p:sp>
    </p:spTree>
    <p:extLst>
      <p:ext uri="{BB962C8B-B14F-4D97-AF65-F5344CB8AC3E}">
        <p14:creationId xmlns:p14="http://schemas.microsoft.com/office/powerpoint/2010/main" val="420077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52455-60EA-C1BA-B17D-72D3318BEA34}"/>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3234EE01-D562-DA13-A4A8-0A98DE0F13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052B14F-DBB6-6B1B-0D3D-922C46EB3E1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F039B7AB-090F-8CAD-1DE3-0071A6520D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F822038-77ED-9455-63B9-EE9D7C5B35F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D6193EB2-0879-63DF-C314-C064A1D83098}"/>
              </a:ext>
            </a:extLst>
          </p:cNvPr>
          <p:cNvSpPr>
            <a:spLocks noGrp="1"/>
          </p:cNvSpPr>
          <p:nvPr>
            <p:ph type="dt" sz="half" idx="10"/>
          </p:nvPr>
        </p:nvSpPr>
        <p:spPr/>
        <p:txBody>
          <a:bodyPr/>
          <a:lstStyle/>
          <a:p>
            <a:fld id="{6E5FB948-A6F2-40F5-853C-F38816CCA388}" type="datetimeFigureOut">
              <a:rPr lang="fr-CA" smtClean="0"/>
              <a:t>2026-05-18</a:t>
            </a:fld>
            <a:endParaRPr lang="fr-CA"/>
          </a:p>
        </p:txBody>
      </p:sp>
      <p:sp>
        <p:nvSpPr>
          <p:cNvPr id="8" name="Espace réservé du pied de page 7">
            <a:extLst>
              <a:ext uri="{FF2B5EF4-FFF2-40B4-BE49-F238E27FC236}">
                <a16:creationId xmlns:a16="http://schemas.microsoft.com/office/drawing/2014/main" id="{38659984-9B55-E929-CF1D-17A01E292F7F}"/>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D725E6FA-4A14-BE2E-C11B-1117F05246C7}"/>
              </a:ext>
            </a:extLst>
          </p:cNvPr>
          <p:cNvSpPr>
            <a:spLocks noGrp="1"/>
          </p:cNvSpPr>
          <p:nvPr>
            <p:ph type="sldNum" sz="quarter" idx="12"/>
          </p:nvPr>
        </p:nvSpPr>
        <p:spPr/>
        <p:txBody>
          <a:bodyPr/>
          <a:lstStyle/>
          <a:p>
            <a:fld id="{B2854D36-DD32-4CD2-BBDE-AC525BEA0856}" type="slidenum">
              <a:rPr lang="fr-CA" smtClean="0"/>
              <a:t>‹N°›</a:t>
            </a:fld>
            <a:endParaRPr lang="fr-CA"/>
          </a:p>
        </p:txBody>
      </p:sp>
    </p:spTree>
    <p:extLst>
      <p:ext uri="{BB962C8B-B14F-4D97-AF65-F5344CB8AC3E}">
        <p14:creationId xmlns:p14="http://schemas.microsoft.com/office/powerpoint/2010/main" val="3083176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B62291-2D39-CB64-882D-386F3574CF1D}"/>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F316F481-B92D-FA7D-4FE2-E53A53681222}"/>
              </a:ext>
            </a:extLst>
          </p:cNvPr>
          <p:cNvSpPr>
            <a:spLocks noGrp="1"/>
          </p:cNvSpPr>
          <p:nvPr>
            <p:ph type="dt" sz="half" idx="10"/>
          </p:nvPr>
        </p:nvSpPr>
        <p:spPr/>
        <p:txBody>
          <a:bodyPr/>
          <a:lstStyle/>
          <a:p>
            <a:fld id="{6E5FB948-A6F2-40F5-853C-F38816CCA388}" type="datetimeFigureOut">
              <a:rPr lang="fr-CA" smtClean="0"/>
              <a:t>2026-05-18</a:t>
            </a:fld>
            <a:endParaRPr lang="fr-CA"/>
          </a:p>
        </p:txBody>
      </p:sp>
      <p:sp>
        <p:nvSpPr>
          <p:cNvPr id="4" name="Espace réservé du pied de page 3">
            <a:extLst>
              <a:ext uri="{FF2B5EF4-FFF2-40B4-BE49-F238E27FC236}">
                <a16:creationId xmlns:a16="http://schemas.microsoft.com/office/drawing/2014/main" id="{79031CB4-39DC-F9E4-4405-D7AD74C3E3FA}"/>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9309D436-0A4E-84E2-7FDC-585720DA52EF}"/>
              </a:ext>
            </a:extLst>
          </p:cNvPr>
          <p:cNvSpPr>
            <a:spLocks noGrp="1"/>
          </p:cNvSpPr>
          <p:nvPr>
            <p:ph type="sldNum" sz="quarter" idx="12"/>
          </p:nvPr>
        </p:nvSpPr>
        <p:spPr/>
        <p:txBody>
          <a:bodyPr/>
          <a:lstStyle/>
          <a:p>
            <a:fld id="{B2854D36-DD32-4CD2-BBDE-AC525BEA0856}" type="slidenum">
              <a:rPr lang="fr-CA" smtClean="0"/>
              <a:t>‹N°›</a:t>
            </a:fld>
            <a:endParaRPr lang="fr-CA"/>
          </a:p>
        </p:txBody>
      </p:sp>
    </p:spTree>
    <p:extLst>
      <p:ext uri="{BB962C8B-B14F-4D97-AF65-F5344CB8AC3E}">
        <p14:creationId xmlns:p14="http://schemas.microsoft.com/office/powerpoint/2010/main" val="1354236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6B3689E-98C7-D5C7-E127-1403C0BB1D0E}"/>
              </a:ext>
            </a:extLst>
          </p:cNvPr>
          <p:cNvSpPr>
            <a:spLocks noGrp="1"/>
          </p:cNvSpPr>
          <p:nvPr>
            <p:ph type="dt" sz="half" idx="10"/>
          </p:nvPr>
        </p:nvSpPr>
        <p:spPr/>
        <p:txBody>
          <a:bodyPr/>
          <a:lstStyle/>
          <a:p>
            <a:fld id="{6E5FB948-A6F2-40F5-853C-F38816CCA388}" type="datetimeFigureOut">
              <a:rPr lang="fr-CA" smtClean="0"/>
              <a:t>2026-05-18</a:t>
            </a:fld>
            <a:endParaRPr lang="fr-CA"/>
          </a:p>
        </p:txBody>
      </p:sp>
      <p:sp>
        <p:nvSpPr>
          <p:cNvPr id="3" name="Espace réservé du pied de page 2">
            <a:extLst>
              <a:ext uri="{FF2B5EF4-FFF2-40B4-BE49-F238E27FC236}">
                <a16:creationId xmlns:a16="http://schemas.microsoft.com/office/drawing/2014/main" id="{DE492111-651E-A01D-170A-4082CB83BDA2}"/>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BB454ADF-904F-3CA2-BCB2-22613CB9B310}"/>
              </a:ext>
            </a:extLst>
          </p:cNvPr>
          <p:cNvSpPr>
            <a:spLocks noGrp="1"/>
          </p:cNvSpPr>
          <p:nvPr>
            <p:ph type="sldNum" sz="quarter" idx="12"/>
          </p:nvPr>
        </p:nvSpPr>
        <p:spPr/>
        <p:txBody>
          <a:bodyPr/>
          <a:lstStyle/>
          <a:p>
            <a:fld id="{B2854D36-DD32-4CD2-BBDE-AC525BEA0856}" type="slidenum">
              <a:rPr lang="fr-CA" smtClean="0"/>
              <a:t>‹N°›</a:t>
            </a:fld>
            <a:endParaRPr lang="fr-CA"/>
          </a:p>
        </p:txBody>
      </p:sp>
    </p:spTree>
    <p:extLst>
      <p:ext uri="{BB962C8B-B14F-4D97-AF65-F5344CB8AC3E}">
        <p14:creationId xmlns:p14="http://schemas.microsoft.com/office/powerpoint/2010/main" val="2469650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38D610-A8E9-9870-B856-D93C5AAA060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36D2726F-EA5F-B45B-B6B7-633494508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F1982F1A-B2BA-ED45-B830-4661ABCF8B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5E7A826-71BC-4571-3A56-AA968962F530}"/>
              </a:ext>
            </a:extLst>
          </p:cNvPr>
          <p:cNvSpPr>
            <a:spLocks noGrp="1"/>
          </p:cNvSpPr>
          <p:nvPr>
            <p:ph type="dt" sz="half" idx="10"/>
          </p:nvPr>
        </p:nvSpPr>
        <p:spPr/>
        <p:txBody>
          <a:bodyPr/>
          <a:lstStyle/>
          <a:p>
            <a:fld id="{6E5FB948-A6F2-40F5-853C-F38816CCA388}" type="datetimeFigureOut">
              <a:rPr lang="fr-CA" smtClean="0"/>
              <a:t>2026-05-18</a:t>
            </a:fld>
            <a:endParaRPr lang="fr-CA"/>
          </a:p>
        </p:txBody>
      </p:sp>
      <p:sp>
        <p:nvSpPr>
          <p:cNvPr id="6" name="Espace réservé du pied de page 5">
            <a:extLst>
              <a:ext uri="{FF2B5EF4-FFF2-40B4-BE49-F238E27FC236}">
                <a16:creationId xmlns:a16="http://schemas.microsoft.com/office/drawing/2014/main" id="{C62132C7-2A55-81EE-10A3-B511C509698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6D70D9C6-35FA-B6D1-0B00-91C8C5F391EB}"/>
              </a:ext>
            </a:extLst>
          </p:cNvPr>
          <p:cNvSpPr>
            <a:spLocks noGrp="1"/>
          </p:cNvSpPr>
          <p:nvPr>
            <p:ph type="sldNum" sz="quarter" idx="12"/>
          </p:nvPr>
        </p:nvSpPr>
        <p:spPr/>
        <p:txBody>
          <a:bodyPr/>
          <a:lstStyle/>
          <a:p>
            <a:fld id="{B2854D36-DD32-4CD2-BBDE-AC525BEA0856}" type="slidenum">
              <a:rPr lang="fr-CA" smtClean="0"/>
              <a:t>‹N°›</a:t>
            </a:fld>
            <a:endParaRPr lang="fr-CA"/>
          </a:p>
        </p:txBody>
      </p:sp>
    </p:spTree>
    <p:extLst>
      <p:ext uri="{BB962C8B-B14F-4D97-AF65-F5344CB8AC3E}">
        <p14:creationId xmlns:p14="http://schemas.microsoft.com/office/powerpoint/2010/main" val="701739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1BB89C-A885-BAB4-85A5-6E5AFF1581C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FB6EFD3A-6509-83DD-88BE-4107195801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A7755C38-E7AB-3AC8-F4B4-A57F08CCCB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7FEA311-C73F-14CA-8AD8-7D9F5E64C9D4}"/>
              </a:ext>
            </a:extLst>
          </p:cNvPr>
          <p:cNvSpPr>
            <a:spLocks noGrp="1"/>
          </p:cNvSpPr>
          <p:nvPr>
            <p:ph type="dt" sz="half" idx="10"/>
          </p:nvPr>
        </p:nvSpPr>
        <p:spPr/>
        <p:txBody>
          <a:bodyPr/>
          <a:lstStyle/>
          <a:p>
            <a:fld id="{6E5FB948-A6F2-40F5-853C-F38816CCA388}" type="datetimeFigureOut">
              <a:rPr lang="fr-CA" smtClean="0"/>
              <a:t>2026-05-18</a:t>
            </a:fld>
            <a:endParaRPr lang="fr-CA"/>
          </a:p>
        </p:txBody>
      </p:sp>
      <p:sp>
        <p:nvSpPr>
          <p:cNvPr id="6" name="Espace réservé du pied de page 5">
            <a:extLst>
              <a:ext uri="{FF2B5EF4-FFF2-40B4-BE49-F238E27FC236}">
                <a16:creationId xmlns:a16="http://schemas.microsoft.com/office/drawing/2014/main" id="{51004AF7-E2E0-9905-3599-20B02D1D973E}"/>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AD42F8E-822F-EA16-4D8E-4C28A64281DB}"/>
              </a:ext>
            </a:extLst>
          </p:cNvPr>
          <p:cNvSpPr>
            <a:spLocks noGrp="1"/>
          </p:cNvSpPr>
          <p:nvPr>
            <p:ph type="sldNum" sz="quarter" idx="12"/>
          </p:nvPr>
        </p:nvSpPr>
        <p:spPr/>
        <p:txBody>
          <a:bodyPr/>
          <a:lstStyle/>
          <a:p>
            <a:fld id="{B2854D36-DD32-4CD2-BBDE-AC525BEA0856}" type="slidenum">
              <a:rPr lang="fr-CA" smtClean="0"/>
              <a:t>‹N°›</a:t>
            </a:fld>
            <a:endParaRPr lang="fr-CA"/>
          </a:p>
        </p:txBody>
      </p:sp>
    </p:spTree>
    <p:extLst>
      <p:ext uri="{BB962C8B-B14F-4D97-AF65-F5344CB8AC3E}">
        <p14:creationId xmlns:p14="http://schemas.microsoft.com/office/powerpoint/2010/main" val="401481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80C415-5348-FF3A-8E04-7C5A54EDF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C100619-3835-AEFA-149A-1ADE8CC358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5DF65F85-62C6-8721-F12F-BF8B397E1F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5FB948-A6F2-40F5-853C-F38816CCA388}" type="datetimeFigureOut">
              <a:rPr lang="fr-CA" smtClean="0"/>
              <a:t>2026-05-18</a:t>
            </a:fld>
            <a:endParaRPr lang="fr-CA"/>
          </a:p>
        </p:txBody>
      </p:sp>
      <p:sp>
        <p:nvSpPr>
          <p:cNvPr id="5" name="Espace réservé du pied de page 4">
            <a:extLst>
              <a:ext uri="{FF2B5EF4-FFF2-40B4-BE49-F238E27FC236}">
                <a16:creationId xmlns:a16="http://schemas.microsoft.com/office/drawing/2014/main" id="{F2157DD7-2980-1EDE-3699-D445461C49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0718A06A-BDB0-5804-30C3-6C789023A2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854D36-DD32-4CD2-BBDE-AC525BEA0856}" type="slidenum">
              <a:rPr lang="fr-CA" smtClean="0"/>
              <a:t>‹N°›</a:t>
            </a:fld>
            <a:endParaRPr lang="fr-CA"/>
          </a:p>
        </p:txBody>
      </p:sp>
    </p:spTree>
    <p:extLst>
      <p:ext uri="{BB962C8B-B14F-4D97-AF65-F5344CB8AC3E}">
        <p14:creationId xmlns:p14="http://schemas.microsoft.com/office/powerpoint/2010/main" val="186778952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5D_7E587383.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6B_8C5E63AD.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5.jpe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png"/><Relationship Id="rId5" Type="http://schemas.microsoft.com/office/2018/10/relationships/comments" Target="../comments/modernComment_164_D433F761.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43707D8-5BD2-1936-7CA7-0570CCE87AE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re 1">
            <a:extLst>
              <a:ext uri="{FF2B5EF4-FFF2-40B4-BE49-F238E27FC236}">
                <a16:creationId xmlns:a16="http://schemas.microsoft.com/office/drawing/2014/main" id="{C8189B27-7FCC-6E06-E7ED-8A9E758B536B}"/>
              </a:ext>
            </a:extLst>
          </p:cNvPr>
          <p:cNvSpPr txBox="1">
            <a:spLocks/>
          </p:cNvSpPr>
          <p:nvPr/>
        </p:nvSpPr>
        <p:spPr>
          <a:xfrm>
            <a:off x="2274711" y="2824039"/>
            <a:ext cx="7642578" cy="134055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CA" sz="9600" b="1" dirty="0">
                <a:solidFill>
                  <a:srgbClr val="004D40"/>
                </a:solidFill>
                <a:latin typeface="Nexa Bold" panose="02000000000000000000" pitchFamily="50" charset="0"/>
                <a:cs typeface="Arial"/>
              </a:rPr>
              <a:t>BIENVENUE!</a:t>
            </a:r>
            <a:endParaRPr lang="fr-CA" sz="8000" dirty="0">
              <a:solidFill>
                <a:srgbClr val="004D40"/>
              </a:solidFill>
              <a:latin typeface="Nexa Bold" panose="02000000000000000000" pitchFamily="50" charset="0"/>
            </a:endParaRPr>
          </a:p>
        </p:txBody>
      </p:sp>
      <p:sp>
        <p:nvSpPr>
          <p:cNvPr id="7" name="Titre 1">
            <a:extLst>
              <a:ext uri="{FF2B5EF4-FFF2-40B4-BE49-F238E27FC236}">
                <a16:creationId xmlns:a16="http://schemas.microsoft.com/office/drawing/2014/main" id="{64FCC6E0-4A9A-4ACE-C7CE-91D46BDE87C1}"/>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dirty="0">
                <a:solidFill>
                  <a:srgbClr val="009C44"/>
                </a:solidFill>
                <a:latin typeface="Nexa Light"/>
                <a:cs typeface="Arial"/>
              </a:rPr>
              <a:t>49</a:t>
            </a:r>
            <a:r>
              <a:rPr lang="fr-CA" sz="1600" baseline="30000" dirty="0">
                <a:solidFill>
                  <a:srgbClr val="009C44"/>
                </a:solidFill>
                <a:latin typeface="Nexa Light"/>
                <a:cs typeface="Arial"/>
              </a:rPr>
              <a:t>e</a:t>
            </a:r>
            <a:r>
              <a:rPr lang="fr-CA" sz="1600" dirty="0">
                <a:solidFill>
                  <a:srgbClr val="009C44"/>
                </a:solidFill>
                <a:latin typeface="Nexa Light"/>
                <a:cs typeface="Arial"/>
              </a:rPr>
              <a:t> ASSEMBLÉE GÉNÉRALE ANNUELLE</a:t>
            </a:r>
            <a:br>
              <a:rPr lang="fr-CA" sz="1800" dirty="0">
                <a:solidFill>
                  <a:srgbClr val="009C44"/>
                </a:solidFill>
                <a:latin typeface="Nexa Light" panose="02000000000000000000" pitchFamily="50" charset="0"/>
                <a:cs typeface="Arial"/>
              </a:rPr>
            </a:br>
            <a:r>
              <a:rPr lang="fr-CA" sz="1400" dirty="0">
                <a:solidFill>
                  <a:srgbClr val="009C44"/>
                </a:solidFill>
                <a:latin typeface="Nexa Light"/>
                <a:ea typeface="MS Gothic"/>
                <a:cs typeface="Arial"/>
              </a:rPr>
              <a:t>Fondation Richelieu-International | 17 mai 2026</a:t>
            </a:r>
            <a:endParaRPr lang="fr-CA" sz="1800" dirty="0">
              <a:solidFill>
                <a:srgbClr val="009C44"/>
              </a:solidFill>
              <a:latin typeface="Nexa Light" panose="02000000000000000000" pitchFamily="50" charset="0"/>
              <a:ea typeface="MS Gothic" panose="020B0609070205080204" pitchFamily="49" charset="-128"/>
            </a:endParaRPr>
          </a:p>
        </p:txBody>
      </p:sp>
    </p:spTree>
    <p:extLst>
      <p:ext uri="{BB962C8B-B14F-4D97-AF65-F5344CB8AC3E}">
        <p14:creationId xmlns:p14="http://schemas.microsoft.com/office/powerpoint/2010/main" val="2189655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37B97-4BC6-4828-D9F0-D77E93D1D5A9}"/>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A5704696-D437-BFF6-9669-BB15BAFA45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53013E74-5F04-B36B-9105-F6B37485B73B}"/>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a:solidFill>
                  <a:srgbClr val="009C44"/>
                </a:solidFill>
                <a:latin typeface="Nexa Light"/>
                <a:cs typeface="Arial"/>
              </a:rPr>
              <a:t>49</a:t>
            </a:r>
            <a:r>
              <a:rPr lang="fr-CA" sz="1600" baseline="30000">
                <a:solidFill>
                  <a:srgbClr val="009C44"/>
                </a:solidFill>
                <a:latin typeface="Nexa Light"/>
                <a:cs typeface="Arial"/>
              </a:rPr>
              <a:t>e</a:t>
            </a:r>
            <a:r>
              <a:rPr lang="fr-CA" sz="1600">
                <a:solidFill>
                  <a:srgbClr val="009C44"/>
                </a:solidFill>
                <a:latin typeface="Nexa Light"/>
                <a:cs typeface="Arial"/>
              </a:rPr>
              <a:t> ASSEMBLÉE GÉNÉRALE ANNUELLE</a:t>
            </a:r>
            <a:br>
              <a:rPr lang="fr-CA" sz="1800">
                <a:solidFill>
                  <a:srgbClr val="009C44"/>
                </a:solidFill>
                <a:latin typeface="Nexa Light" panose="02000000000000000000" pitchFamily="50" charset="0"/>
                <a:cs typeface="Arial"/>
              </a:rPr>
            </a:br>
            <a:r>
              <a:rPr lang="fr-CA" sz="1400">
                <a:solidFill>
                  <a:srgbClr val="009C44"/>
                </a:solidFill>
                <a:latin typeface="Nexa Light"/>
                <a:ea typeface="MS Gothic"/>
                <a:cs typeface="Arial"/>
              </a:rPr>
              <a:t>Fondation Richelieu-International | 17 mai 2026</a:t>
            </a:r>
            <a:endParaRPr lang="fr-CA" sz="1800">
              <a:solidFill>
                <a:srgbClr val="009C44"/>
              </a:solidFill>
              <a:latin typeface="Nexa Light" panose="02000000000000000000" pitchFamily="50" charset="0"/>
              <a:ea typeface="MS Gothic" panose="020B0609070205080204" pitchFamily="49" charset="-128"/>
            </a:endParaRPr>
          </a:p>
        </p:txBody>
      </p:sp>
      <p:pic>
        <p:nvPicPr>
          <p:cNvPr id="4" name="Image 3">
            <a:extLst>
              <a:ext uri="{FF2B5EF4-FFF2-40B4-BE49-F238E27FC236}">
                <a16:creationId xmlns:a16="http://schemas.microsoft.com/office/drawing/2014/main" id="{E143EA3C-0C2C-B7C7-5BE7-6C1F3B475E6F}"/>
              </a:ext>
            </a:extLst>
          </p:cNvPr>
          <p:cNvPicPr>
            <a:picLocks noChangeAspect="1"/>
          </p:cNvPicPr>
          <p:nvPr/>
        </p:nvPicPr>
        <p:blipFill>
          <a:blip r:embed="rId3">
            <a:extLst>
              <a:ext uri="{28A0092B-C50C-407E-A947-70E740481C1C}">
                <a14:useLocalDpi xmlns:a14="http://schemas.microsoft.com/office/drawing/2010/main" val="0"/>
              </a:ext>
            </a:extLst>
          </a:blip>
          <a:srcRect t="5967" r="12975" b="8095"/>
          <a:stretch>
            <a:fillRect/>
          </a:stretch>
        </p:blipFill>
        <p:spPr>
          <a:xfrm>
            <a:off x="2401814" y="1609542"/>
            <a:ext cx="2843717" cy="3829416"/>
          </a:xfrm>
          <a:prstGeom prst="rect">
            <a:avLst/>
          </a:prstGeom>
        </p:spPr>
      </p:pic>
      <p:sp>
        <p:nvSpPr>
          <p:cNvPr id="6" name="ZoneTexte 5">
            <a:extLst>
              <a:ext uri="{FF2B5EF4-FFF2-40B4-BE49-F238E27FC236}">
                <a16:creationId xmlns:a16="http://schemas.microsoft.com/office/drawing/2014/main" id="{BD944540-3776-FC28-A1E9-6105FF3B95FE}"/>
              </a:ext>
            </a:extLst>
          </p:cNvPr>
          <p:cNvSpPr txBox="1"/>
          <p:nvPr/>
        </p:nvSpPr>
        <p:spPr>
          <a:xfrm>
            <a:off x="5669540" y="2540006"/>
            <a:ext cx="4311146" cy="1968488"/>
          </a:xfrm>
          <a:prstGeom prst="rect">
            <a:avLst/>
          </a:prstGeom>
          <a:noFill/>
        </p:spPr>
        <p:txBody>
          <a:bodyPr wrap="square" lIns="91440" tIns="45720" rIns="91440" bIns="45720" rtlCol="0" anchor="t" anchorCtr="0">
            <a:spAutoFit/>
          </a:bodyPr>
          <a:lstStyle/>
          <a:p>
            <a:pPr>
              <a:lnSpc>
                <a:spcPct val="150000"/>
              </a:lnSpc>
              <a:spcAft>
                <a:spcPts val="1000"/>
              </a:spcAft>
            </a:pPr>
            <a:r>
              <a:rPr lang="fr-CA" sz="2800">
                <a:solidFill>
                  <a:srgbClr val="004D40"/>
                </a:solidFill>
                <a:latin typeface="Nexa Bold" panose="02000000000000000000" pitchFamily="50" charset="0"/>
                <a:cs typeface="Arial"/>
              </a:rPr>
              <a:t>Claire-Lucie Brunet</a:t>
            </a:r>
          </a:p>
          <a:p>
            <a:pPr>
              <a:lnSpc>
                <a:spcPct val="150000"/>
              </a:lnSpc>
              <a:spcAft>
                <a:spcPts val="1000"/>
              </a:spcAft>
            </a:pPr>
            <a:r>
              <a:rPr lang="fr-CA" sz="2200">
                <a:solidFill>
                  <a:srgbClr val="004D40"/>
                </a:solidFill>
                <a:latin typeface="Nexa Light"/>
                <a:cs typeface="Arial"/>
              </a:rPr>
              <a:t>Secrétaire</a:t>
            </a:r>
          </a:p>
          <a:p>
            <a:pPr>
              <a:lnSpc>
                <a:spcPct val="150000"/>
              </a:lnSpc>
              <a:spcAft>
                <a:spcPts val="1000"/>
              </a:spcAft>
            </a:pPr>
            <a:r>
              <a:rPr lang="fr-CA" sz="2200">
                <a:solidFill>
                  <a:srgbClr val="004D40"/>
                </a:solidFill>
                <a:latin typeface="Nexa Light"/>
                <a:cs typeface="Arial"/>
              </a:rPr>
              <a:t>2024-2026</a:t>
            </a:r>
          </a:p>
        </p:txBody>
      </p:sp>
      <p:sp>
        <p:nvSpPr>
          <p:cNvPr id="8" name="Titre 1">
            <a:extLst>
              <a:ext uri="{FF2B5EF4-FFF2-40B4-BE49-F238E27FC236}">
                <a16:creationId xmlns:a16="http://schemas.microsoft.com/office/drawing/2014/main" id="{1B8FBA30-0F8A-4679-7868-1DEA7E5324BE}"/>
              </a:ext>
            </a:extLst>
          </p:cNvPr>
          <p:cNvSpPr txBox="1">
            <a:spLocks/>
          </p:cNvSpPr>
          <p:nvPr/>
        </p:nvSpPr>
        <p:spPr>
          <a:xfrm>
            <a:off x="636607" y="778341"/>
            <a:ext cx="7464186" cy="565303"/>
          </a:xfrm>
          <a:prstGeom prst="rect">
            <a:avLst/>
          </a:prstGeom>
          <a:noFill/>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cap="all">
                <a:solidFill>
                  <a:srgbClr val="004D40"/>
                </a:solidFill>
                <a:latin typeface="Nexa Bold" panose="02000000000000000000" pitchFamily="50" charset="0"/>
                <a:cs typeface="Arial"/>
              </a:rPr>
              <a:t>Membres du C. A.</a:t>
            </a:r>
            <a:endParaRPr lang="fr-CA" sz="3200" cap="all">
              <a:solidFill>
                <a:srgbClr val="004D40"/>
              </a:solidFill>
              <a:latin typeface="Nexa Bold" panose="02000000000000000000" pitchFamily="50" charset="0"/>
              <a:ea typeface="MS Gothic" panose="020B0609070205080204" pitchFamily="49" charset="-128"/>
            </a:endParaRPr>
          </a:p>
        </p:txBody>
      </p:sp>
    </p:spTree>
    <p:extLst>
      <p:ext uri="{BB962C8B-B14F-4D97-AF65-F5344CB8AC3E}">
        <p14:creationId xmlns:p14="http://schemas.microsoft.com/office/powerpoint/2010/main" val="1853265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anim calcmode="lin" valueType="num">
                                      <p:cBhvr>
                                        <p:cTn id="8" dur="1750" fill="hold"/>
                                        <p:tgtEl>
                                          <p:spTgt spid="4"/>
                                        </p:tgtEl>
                                        <p:attrNameLst>
                                          <p:attrName>ppt_x</p:attrName>
                                        </p:attrNameLst>
                                      </p:cBhvr>
                                      <p:tavLst>
                                        <p:tav tm="0">
                                          <p:val>
                                            <p:strVal val="#ppt_x"/>
                                          </p:val>
                                        </p:tav>
                                        <p:tav tm="100000">
                                          <p:val>
                                            <p:strVal val="#ppt_x"/>
                                          </p:val>
                                        </p:tav>
                                      </p:tavLst>
                                    </p:anim>
                                    <p:anim calcmode="lin" valueType="num">
                                      <p:cBhvr>
                                        <p:cTn id="9" dur="1575" decel="100000" fill="hold"/>
                                        <p:tgtEl>
                                          <p:spTgt spid="4"/>
                                        </p:tgtEl>
                                        <p:attrNameLst>
                                          <p:attrName>ppt_y</p:attrName>
                                        </p:attrNameLst>
                                      </p:cBhvr>
                                      <p:tavLst>
                                        <p:tav tm="0">
                                          <p:val>
                                            <p:strVal val="#ppt_y+1"/>
                                          </p:val>
                                        </p:tav>
                                        <p:tav tm="100000">
                                          <p:val>
                                            <p:strVal val="#ppt_y-.03"/>
                                          </p:val>
                                        </p:tav>
                                      </p:tavLst>
                                    </p:anim>
                                    <p:anim calcmode="lin" valueType="num">
                                      <p:cBhvr>
                                        <p:cTn id="10" dur="175" accel="100000" fill="hold">
                                          <p:stCondLst>
                                            <p:cond delay="1575"/>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0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750"/>
                                        <p:tgtEl>
                                          <p:spTgt spid="6">
                                            <p:txEl>
                                              <p:pRg st="0" end="0"/>
                                            </p:txEl>
                                          </p:spTgt>
                                        </p:tgtEl>
                                      </p:cBhvr>
                                    </p:animEffect>
                                    <p:anim calcmode="lin" valueType="num">
                                      <p:cBhvr>
                                        <p:cTn id="14" dur="17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575"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175" accel="100000" fill="hold">
                                          <p:stCondLst>
                                            <p:cond delay="1575"/>
                                          </p:stCondLst>
                                        </p:cTn>
                                        <p:tgtEl>
                                          <p:spTgt spid="6">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100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750"/>
                                        <p:tgtEl>
                                          <p:spTgt spid="6">
                                            <p:txEl>
                                              <p:pRg st="1" end="1"/>
                                            </p:txEl>
                                          </p:spTgt>
                                        </p:tgtEl>
                                      </p:cBhvr>
                                    </p:animEffect>
                                    <p:anim calcmode="lin" valueType="num">
                                      <p:cBhvr>
                                        <p:cTn id="20" dur="175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575"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22" dur="175" accel="100000" fill="hold">
                                          <p:stCondLst>
                                            <p:cond delay="1575"/>
                                          </p:stCondLst>
                                        </p:cTn>
                                        <p:tgtEl>
                                          <p:spTgt spid="6">
                                            <p:txEl>
                                              <p:pRg st="1" end="1"/>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100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1750"/>
                                        <p:tgtEl>
                                          <p:spTgt spid="6">
                                            <p:txEl>
                                              <p:pRg st="2" end="2"/>
                                            </p:txEl>
                                          </p:spTgt>
                                        </p:tgtEl>
                                      </p:cBhvr>
                                    </p:animEffect>
                                    <p:anim calcmode="lin" valueType="num">
                                      <p:cBhvr>
                                        <p:cTn id="26" dur="175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7" dur="1575"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28" dur="175" accel="100000" fill="hold">
                                          <p:stCondLst>
                                            <p:cond delay="1575"/>
                                          </p:stCondLst>
                                        </p:cTn>
                                        <p:tgtEl>
                                          <p:spTgt spid="6">
                                            <p:txEl>
                                              <p:pRg st="2" end="2"/>
                                            </p:txEl>
                                          </p:spTgt>
                                        </p:tgtEl>
                                        <p:attrNameLst>
                                          <p:attrName>ppt_y</p:attrName>
                                        </p:attrNameLst>
                                      </p:cBhvr>
                                      <p:tavLst>
                                        <p:tav tm="0">
                                          <p:val>
                                            <p:strVal val="#ppt_y-.03"/>
                                          </p:val>
                                        </p:tav>
                                        <p:tav tm="100000">
                                          <p:val>
                                            <p:strVal val="#ppt_y"/>
                                          </p:val>
                                        </p:tav>
                                      </p:tavLst>
                                    </p:anim>
                                  </p:childTnLst>
                                </p:cTn>
                              </p:par>
                            </p:childTnLst>
                          </p:cTn>
                        </p:par>
                        <p:par>
                          <p:cTn id="29" fill="hold">
                            <p:stCondLst>
                              <p:cond delay="2750"/>
                            </p:stCondLst>
                            <p:childTnLst>
                              <p:par>
                                <p:cTn id="30" presetID="26" presetClass="emph" presetSubtype="0" fill="hold" grpId="1" nodeType="afterEffect">
                                  <p:stCondLst>
                                    <p:cond delay="0"/>
                                  </p:stCondLst>
                                  <p:childTnLst>
                                    <p:animEffect transition="out" filter="fade">
                                      <p:cBhvr>
                                        <p:cTn id="31" dur="500" tmFilter="0, 0; .2, .5; .8, .5; 1, 0"/>
                                        <p:tgtEl>
                                          <p:spTgt spid="6">
                                            <p:txEl>
                                              <p:pRg st="0" end="0"/>
                                            </p:txEl>
                                          </p:spTgt>
                                        </p:tgtEl>
                                      </p:cBhvr>
                                    </p:animEffect>
                                    <p:animScale>
                                      <p:cBhvr>
                                        <p:cTn id="32" dur="250" autoRev="1" fill="hold"/>
                                        <p:tgtEl>
                                          <p:spTgt spid="6">
                                            <p:txEl>
                                              <p:pRg st="0" end="0"/>
                                            </p:txEl>
                                          </p:spTgt>
                                        </p:tgtEl>
                                      </p:cBhvr>
                                      <p:by x="105000" y="105000"/>
                                    </p:animScale>
                                  </p:childTnLst>
                                </p:cTn>
                              </p:par>
                            </p:childTnLst>
                          </p:cTn>
                        </p:par>
                        <p:par>
                          <p:cTn id="33" fill="hold">
                            <p:stCondLst>
                              <p:cond delay="3250"/>
                            </p:stCondLst>
                            <p:childTnLst>
                              <p:par>
                                <p:cTn id="34" presetID="26" presetClass="emph" presetSubtype="0" fill="hold" grpId="1" nodeType="afterEffect">
                                  <p:stCondLst>
                                    <p:cond delay="0"/>
                                  </p:stCondLst>
                                  <p:childTnLst>
                                    <p:animEffect transition="out" filter="fade">
                                      <p:cBhvr>
                                        <p:cTn id="35" dur="500" tmFilter="0, 0; .2, .5; .8, .5; 1, 0"/>
                                        <p:tgtEl>
                                          <p:spTgt spid="6">
                                            <p:txEl>
                                              <p:pRg st="1" end="1"/>
                                            </p:txEl>
                                          </p:spTgt>
                                        </p:tgtEl>
                                      </p:cBhvr>
                                    </p:animEffect>
                                    <p:animScale>
                                      <p:cBhvr>
                                        <p:cTn id="36" dur="250" autoRev="1" fill="hold"/>
                                        <p:tgtEl>
                                          <p:spTgt spid="6">
                                            <p:txEl>
                                              <p:pRg st="1" end="1"/>
                                            </p:txEl>
                                          </p:spTgt>
                                        </p:tgtEl>
                                      </p:cBhvr>
                                      <p:by x="105000" y="105000"/>
                                    </p:animScale>
                                  </p:childTnLst>
                                </p:cTn>
                              </p:par>
                            </p:childTnLst>
                          </p:cTn>
                        </p:par>
                        <p:par>
                          <p:cTn id="37" fill="hold">
                            <p:stCondLst>
                              <p:cond delay="3750"/>
                            </p:stCondLst>
                            <p:childTnLst>
                              <p:par>
                                <p:cTn id="38" presetID="26" presetClass="emph" presetSubtype="0" fill="hold" grpId="1" nodeType="afterEffect">
                                  <p:stCondLst>
                                    <p:cond delay="0"/>
                                  </p:stCondLst>
                                  <p:childTnLst>
                                    <p:animEffect transition="out" filter="fade">
                                      <p:cBhvr>
                                        <p:cTn id="39" dur="500" tmFilter="0, 0; .2, .5; .8, .5; 1, 0"/>
                                        <p:tgtEl>
                                          <p:spTgt spid="6">
                                            <p:txEl>
                                              <p:pRg st="2" end="2"/>
                                            </p:txEl>
                                          </p:spTgt>
                                        </p:tgtEl>
                                      </p:cBhvr>
                                    </p:animEffect>
                                    <p:animScale>
                                      <p:cBhvr>
                                        <p:cTn id="40" dur="250" autoRev="1" fill="hold"/>
                                        <p:tgtEl>
                                          <p:spTgt spid="6">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6" grpId="1"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CA003-DAEB-D69E-DE7D-7ADC981DA7F4}"/>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76C54FDE-034D-2750-87DD-5C522172EB9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FF59EB76-A913-3A68-3D5C-3FAAC747C008}"/>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a:solidFill>
                  <a:srgbClr val="009C44"/>
                </a:solidFill>
                <a:latin typeface="Nexa Light"/>
                <a:cs typeface="Arial"/>
              </a:rPr>
              <a:t>49</a:t>
            </a:r>
            <a:r>
              <a:rPr lang="fr-CA" sz="1600" baseline="30000">
                <a:solidFill>
                  <a:srgbClr val="009C44"/>
                </a:solidFill>
                <a:latin typeface="Nexa Light"/>
                <a:cs typeface="Arial"/>
              </a:rPr>
              <a:t>e</a:t>
            </a:r>
            <a:r>
              <a:rPr lang="fr-CA" sz="1600">
                <a:solidFill>
                  <a:srgbClr val="009C44"/>
                </a:solidFill>
                <a:latin typeface="Nexa Light"/>
                <a:cs typeface="Arial"/>
              </a:rPr>
              <a:t> ASSEMBLÉE GÉNÉRALE ANNUELLE</a:t>
            </a:r>
            <a:br>
              <a:rPr lang="fr-CA" sz="1800">
                <a:solidFill>
                  <a:srgbClr val="009C44"/>
                </a:solidFill>
                <a:latin typeface="Nexa Light" panose="02000000000000000000" pitchFamily="50" charset="0"/>
                <a:cs typeface="Arial"/>
              </a:rPr>
            </a:br>
            <a:r>
              <a:rPr lang="fr-CA" sz="1400">
                <a:solidFill>
                  <a:srgbClr val="009C44"/>
                </a:solidFill>
                <a:latin typeface="Nexa Light"/>
                <a:ea typeface="MS Gothic"/>
                <a:cs typeface="Arial"/>
              </a:rPr>
              <a:t>Fondation Richelieu-International | 17 mai 2026</a:t>
            </a:r>
            <a:endParaRPr lang="fr-CA" sz="1800">
              <a:solidFill>
                <a:srgbClr val="009C44"/>
              </a:solidFill>
              <a:latin typeface="Nexa Light" panose="02000000000000000000" pitchFamily="50" charset="0"/>
              <a:ea typeface="MS Gothic" panose="020B0609070205080204" pitchFamily="49" charset="-128"/>
            </a:endParaRPr>
          </a:p>
        </p:txBody>
      </p:sp>
      <p:pic>
        <p:nvPicPr>
          <p:cNvPr id="4" name="Image 3">
            <a:extLst>
              <a:ext uri="{FF2B5EF4-FFF2-40B4-BE49-F238E27FC236}">
                <a16:creationId xmlns:a16="http://schemas.microsoft.com/office/drawing/2014/main" id="{73B6203B-0201-7BBE-99DA-2EC3DBD92EF6}"/>
              </a:ext>
            </a:extLst>
          </p:cNvPr>
          <p:cNvPicPr>
            <a:picLocks noChangeAspect="1"/>
          </p:cNvPicPr>
          <p:nvPr/>
        </p:nvPicPr>
        <p:blipFill>
          <a:blip r:embed="rId3">
            <a:extLst>
              <a:ext uri="{28A0092B-C50C-407E-A947-70E740481C1C}">
                <a14:useLocalDpi xmlns:a14="http://schemas.microsoft.com/office/drawing/2010/main" val="0"/>
              </a:ext>
            </a:extLst>
          </a:blip>
          <a:srcRect l="12870" r="12870"/>
          <a:stretch/>
        </p:blipFill>
        <p:spPr>
          <a:xfrm>
            <a:off x="2401814" y="1609542"/>
            <a:ext cx="2843717" cy="3829416"/>
          </a:xfrm>
          <a:prstGeom prst="rect">
            <a:avLst/>
          </a:prstGeom>
        </p:spPr>
      </p:pic>
      <p:sp>
        <p:nvSpPr>
          <p:cNvPr id="6" name="ZoneTexte 5">
            <a:extLst>
              <a:ext uri="{FF2B5EF4-FFF2-40B4-BE49-F238E27FC236}">
                <a16:creationId xmlns:a16="http://schemas.microsoft.com/office/drawing/2014/main" id="{F617CFD4-BD5E-D97D-2AFB-5B2EB0DC1405}"/>
              </a:ext>
            </a:extLst>
          </p:cNvPr>
          <p:cNvSpPr txBox="1"/>
          <p:nvPr/>
        </p:nvSpPr>
        <p:spPr>
          <a:xfrm>
            <a:off x="5669540" y="2540006"/>
            <a:ext cx="4311146" cy="1968488"/>
          </a:xfrm>
          <a:prstGeom prst="rect">
            <a:avLst/>
          </a:prstGeom>
          <a:noFill/>
        </p:spPr>
        <p:txBody>
          <a:bodyPr wrap="square" lIns="91440" tIns="45720" rIns="91440" bIns="45720" rtlCol="0" anchor="t" anchorCtr="0">
            <a:spAutoFit/>
          </a:bodyPr>
          <a:lstStyle/>
          <a:p>
            <a:pPr>
              <a:lnSpc>
                <a:spcPct val="150000"/>
              </a:lnSpc>
              <a:spcAft>
                <a:spcPts val="1000"/>
              </a:spcAft>
            </a:pPr>
            <a:r>
              <a:rPr lang="fr-CA" sz="2800">
                <a:solidFill>
                  <a:srgbClr val="004D40"/>
                </a:solidFill>
                <a:latin typeface="Nexa Bold" panose="02000000000000000000" pitchFamily="50" charset="0"/>
                <a:cs typeface="Arial"/>
              </a:rPr>
              <a:t>Christian Drapeau</a:t>
            </a:r>
          </a:p>
          <a:p>
            <a:pPr>
              <a:lnSpc>
                <a:spcPct val="150000"/>
              </a:lnSpc>
              <a:spcAft>
                <a:spcPts val="1000"/>
              </a:spcAft>
            </a:pPr>
            <a:r>
              <a:rPr lang="fr-CA" sz="2200">
                <a:solidFill>
                  <a:srgbClr val="004D40"/>
                </a:solidFill>
                <a:latin typeface="Nexa Light"/>
                <a:cs typeface="Arial"/>
              </a:rPr>
              <a:t>Administrateur</a:t>
            </a:r>
          </a:p>
          <a:p>
            <a:pPr>
              <a:lnSpc>
                <a:spcPct val="150000"/>
              </a:lnSpc>
              <a:spcAft>
                <a:spcPts val="1000"/>
              </a:spcAft>
            </a:pPr>
            <a:r>
              <a:rPr lang="fr-CA" sz="2200">
                <a:solidFill>
                  <a:srgbClr val="004D40"/>
                </a:solidFill>
                <a:latin typeface="Nexa Light"/>
                <a:cs typeface="Arial"/>
              </a:rPr>
              <a:t>2025-fin février 2026</a:t>
            </a:r>
          </a:p>
        </p:txBody>
      </p:sp>
      <p:sp>
        <p:nvSpPr>
          <p:cNvPr id="8" name="Titre 1">
            <a:extLst>
              <a:ext uri="{FF2B5EF4-FFF2-40B4-BE49-F238E27FC236}">
                <a16:creationId xmlns:a16="http://schemas.microsoft.com/office/drawing/2014/main" id="{F2F1A1F3-5450-1F98-125D-78AB6BC74A5F}"/>
              </a:ext>
            </a:extLst>
          </p:cNvPr>
          <p:cNvSpPr txBox="1">
            <a:spLocks/>
          </p:cNvSpPr>
          <p:nvPr/>
        </p:nvSpPr>
        <p:spPr>
          <a:xfrm>
            <a:off x="636607" y="778341"/>
            <a:ext cx="7464186" cy="565303"/>
          </a:xfrm>
          <a:prstGeom prst="rect">
            <a:avLst/>
          </a:prstGeom>
          <a:noFill/>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cap="all">
                <a:solidFill>
                  <a:srgbClr val="004D40"/>
                </a:solidFill>
                <a:latin typeface="Nexa Bold" panose="02000000000000000000" pitchFamily="50" charset="0"/>
                <a:cs typeface="Arial"/>
              </a:rPr>
              <a:t>Membres du C. A.</a:t>
            </a:r>
            <a:endParaRPr lang="fr-CA" sz="3200" cap="all">
              <a:solidFill>
                <a:srgbClr val="004D40"/>
              </a:solidFill>
              <a:latin typeface="Nexa Bold" panose="02000000000000000000" pitchFamily="50" charset="0"/>
              <a:ea typeface="MS Gothic" panose="020B0609070205080204" pitchFamily="49" charset="-128"/>
            </a:endParaRPr>
          </a:p>
        </p:txBody>
      </p:sp>
    </p:spTree>
    <p:extLst>
      <p:ext uri="{BB962C8B-B14F-4D97-AF65-F5344CB8AC3E}">
        <p14:creationId xmlns:p14="http://schemas.microsoft.com/office/powerpoint/2010/main" val="3152404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anim calcmode="lin" valueType="num">
                                      <p:cBhvr>
                                        <p:cTn id="8" dur="1750" fill="hold"/>
                                        <p:tgtEl>
                                          <p:spTgt spid="4"/>
                                        </p:tgtEl>
                                        <p:attrNameLst>
                                          <p:attrName>ppt_x</p:attrName>
                                        </p:attrNameLst>
                                      </p:cBhvr>
                                      <p:tavLst>
                                        <p:tav tm="0">
                                          <p:val>
                                            <p:strVal val="#ppt_x"/>
                                          </p:val>
                                        </p:tav>
                                        <p:tav tm="100000">
                                          <p:val>
                                            <p:strVal val="#ppt_x"/>
                                          </p:val>
                                        </p:tav>
                                      </p:tavLst>
                                    </p:anim>
                                    <p:anim calcmode="lin" valueType="num">
                                      <p:cBhvr>
                                        <p:cTn id="9" dur="1575" decel="100000" fill="hold"/>
                                        <p:tgtEl>
                                          <p:spTgt spid="4"/>
                                        </p:tgtEl>
                                        <p:attrNameLst>
                                          <p:attrName>ppt_y</p:attrName>
                                        </p:attrNameLst>
                                      </p:cBhvr>
                                      <p:tavLst>
                                        <p:tav tm="0">
                                          <p:val>
                                            <p:strVal val="#ppt_y+1"/>
                                          </p:val>
                                        </p:tav>
                                        <p:tav tm="100000">
                                          <p:val>
                                            <p:strVal val="#ppt_y-.03"/>
                                          </p:val>
                                        </p:tav>
                                      </p:tavLst>
                                    </p:anim>
                                    <p:anim calcmode="lin" valueType="num">
                                      <p:cBhvr>
                                        <p:cTn id="10" dur="175" accel="100000" fill="hold">
                                          <p:stCondLst>
                                            <p:cond delay="1575"/>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0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750"/>
                                        <p:tgtEl>
                                          <p:spTgt spid="6">
                                            <p:txEl>
                                              <p:pRg st="0" end="0"/>
                                            </p:txEl>
                                          </p:spTgt>
                                        </p:tgtEl>
                                      </p:cBhvr>
                                    </p:animEffect>
                                    <p:anim calcmode="lin" valueType="num">
                                      <p:cBhvr>
                                        <p:cTn id="14" dur="17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575"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175" accel="100000" fill="hold">
                                          <p:stCondLst>
                                            <p:cond delay="1575"/>
                                          </p:stCondLst>
                                        </p:cTn>
                                        <p:tgtEl>
                                          <p:spTgt spid="6">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100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750"/>
                                        <p:tgtEl>
                                          <p:spTgt spid="6">
                                            <p:txEl>
                                              <p:pRg st="1" end="1"/>
                                            </p:txEl>
                                          </p:spTgt>
                                        </p:tgtEl>
                                      </p:cBhvr>
                                    </p:animEffect>
                                    <p:anim calcmode="lin" valueType="num">
                                      <p:cBhvr>
                                        <p:cTn id="20" dur="175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575"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22" dur="175" accel="100000" fill="hold">
                                          <p:stCondLst>
                                            <p:cond delay="1575"/>
                                          </p:stCondLst>
                                        </p:cTn>
                                        <p:tgtEl>
                                          <p:spTgt spid="6">
                                            <p:txEl>
                                              <p:pRg st="1" end="1"/>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100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1750"/>
                                        <p:tgtEl>
                                          <p:spTgt spid="6">
                                            <p:txEl>
                                              <p:pRg st="2" end="2"/>
                                            </p:txEl>
                                          </p:spTgt>
                                        </p:tgtEl>
                                      </p:cBhvr>
                                    </p:animEffect>
                                    <p:anim calcmode="lin" valueType="num">
                                      <p:cBhvr>
                                        <p:cTn id="26" dur="175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7" dur="1575"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28" dur="175" accel="100000" fill="hold">
                                          <p:stCondLst>
                                            <p:cond delay="1575"/>
                                          </p:stCondLst>
                                        </p:cTn>
                                        <p:tgtEl>
                                          <p:spTgt spid="6">
                                            <p:txEl>
                                              <p:pRg st="2" end="2"/>
                                            </p:txEl>
                                          </p:spTgt>
                                        </p:tgtEl>
                                        <p:attrNameLst>
                                          <p:attrName>ppt_y</p:attrName>
                                        </p:attrNameLst>
                                      </p:cBhvr>
                                      <p:tavLst>
                                        <p:tav tm="0">
                                          <p:val>
                                            <p:strVal val="#ppt_y-.03"/>
                                          </p:val>
                                        </p:tav>
                                        <p:tav tm="100000">
                                          <p:val>
                                            <p:strVal val="#ppt_y"/>
                                          </p:val>
                                        </p:tav>
                                      </p:tavLst>
                                    </p:anim>
                                  </p:childTnLst>
                                </p:cTn>
                              </p:par>
                            </p:childTnLst>
                          </p:cTn>
                        </p:par>
                        <p:par>
                          <p:cTn id="29" fill="hold">
                            <p:stCondLst>
                              <p:cond delay="2750"/>
                            </p:stCondLst>
                            <p:childTnLst>
                              <p:par>
                                <p:cTn id="30" presetID="26" presetClass="emph" presetSubtype="0" fill="hold" grpId="1" nodeType="afterEffect">
                                  <p:stCondLst>
                                    <p:cond delay="0"/>
                                  </p:stCondLst>
                                  <p:childTnLst>
                                    <p:animEffect transition="out" filter="fade">
                                      <p:cBhvr>
                                        <p:cTn id="31" dur="500" tmFilter="0, 0; .2, .5; .8, .5; 1, 0"/>
                                        <p:tgtEl>
                                          <p:spTgt spid="6">
                                            <p:txEl>
                                              <p:pRg st="0" end="0"/>
                                            </p:txEl>
                                          </p:spTgt>
                                        </p:tgtEl>
                                      </p:cBhvr>
                                    </p:animEffect>
                                    <p:animScale>
                                      <p:cBhvr>
                                        <p:cTn id="32" dur="250" autoRev="1" fill="hold"/>
                                        <p:tgtEl>
                                          <p:spTgt spid="6">
                                            <p:txEl>
                                              <p:pRg st="0" end="0"/>
                                            </p:txEl>
                                          </p:spTgt>
                                        </p:tgtEl>
                                      </p:cBhvr>
                                      <p:by x="105000" y="105000"/>
                                    </p:animScale>
                                  </p:childTnLst>
                                </p:cTn>
                              </p:par>
                            </p:childTnLst>
                          </p:cTn>
                        </p:par>
                        <p:par>
                          <p:cTn id="33" fill="hold">
                            <p:stCondLst>
                              <p:cond delay="3250"/>
                            </p:stCondLst>
                            <p:childTnLst>
                              <p:par>
                                <p:cTn id="34" presetID="26" presetClass="emph" presetSubtype="0" fill="hold" grpId="1" nodeType="afterEffect">
                                  <p:stCondLst>
                                    <p:cond delay="0"/>
                                  </p:stCondLst>
                                  <p:childTnLst>
                                    <p:animEffect transition="out" filter="fade">
                                      <p:cBhvr>
                                        <p:cTn id="35" dur="500" tmFilter="0, 0; .2, .5; .8, .5; 1, 0"/>
                                        <p:tgtEl>
                                          <p:spTgt spid="6">
                                            <p:txEl>
                                              <p:pRg st="1" end="1"/>
                                            </p:txEl>
                                          </p:spTgt>
                                        </p:tgtEl>
                                      </p:cBhvr>
                                    </p:animEffect>
                                    <p:animScale>
                                      <p:cBhvr>
                                        <p:cTn id="36" dur="250" autoRev="1" fill="hold"/>
                                        <p:tgtEl>
                                          <p:spTgt spid="6">
                                            <p:txEl>
                                              <p:pRg st="1" end="1"/>
                                            </p:txEl>
                                          </p:spTgt>
                                        </p:tgtEl>
                                      </p:cBhvr>
                                      <p:by x="105000" y="105000"/>
                                    </p:animScale>
                                  </p:childTnLst>
                                </p:cTn>
                              </p:par>
                            </p:childTnLst>
                          </p:cTn>
                        </p:par>
                        <p:par>
                          <p:cTn id="37" fill="hold">
                            <p:stCondLst>
                              <p:cond delay="3750"/>
                            </p:stCondLst>
                            <p:childTnLst>
                              <p:par>
                                <p:cTn id="38" presetID="26" presetClass="emph" presetSubtype="0" fill="hold" grpId="1" nodeType="afterEffect">
                                  <p:stCondLst>
                                    <p:cond delay="0"/>
                                  </p:stCondLst>
                                  <p:childTnLst>
                                    <p:animEffect transition="out" filter="fade">
                                      <p:cBhvr>
                                        <p:cTn id="39" dur="500" tmFilter="0, 0; .2, .5; .8, .5; 1, 0"/>
                                        <p:tgtEl>
                                          <p:spTgt spid="6">
                                            <p:txEl>
                                              <p:pRg st="2" end="2"/>
                                            </p:txEl>
                                          </p:spTgt>
                                        </p:tgtEl>
                                      </p:cBhvr>
                                    </p:animEffect>
                                    <p:animScale>
                                      <p:cBhvr>
                                        <p:cTn id="40" dur="250" autoRev="1" fill="hold"/>
                                        <p:tgtEl>
                                          <p:spTgt spid="6">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6" grpId="1" uiExpan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FE3F8-DB22-1A06-5DF5-DB2217FD3F7F}"/>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1DAD2DA0-43DC-7E01-B181-67D046DB29B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E4D41CE8-D87F-3416-04AE-1BAA19F098D5}"/>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a:solidFill>
                  <a:srgbClr val="009C44"/>
                </a:solidFill>
                <a:latin typeface="Nexa Light"/>
                <a:cs typeface="Arial"/>
              </a:rPr>
              <a:t>49</a:t>
            </a:r>
            <a:r>
              <a:rPr lang="fr-CA" sz="1600" baseline="30000">
                <a:solidFill>
                  <a:srgbClr val="009C44"/>
                </a:solidFill>
                <a:latin typeface="Nexa Light"/>
                <a:cs typeface="Arial"/>
              </a:rPr>
              <a:t>e</a:t>
            </a:r>
            <a:r>
              <a:rPr lang="fr-CA" sz="1600">
                <a:solidFill>
                  <a:srgbClr val="009C44"/>
                </a:solidFill>
                <a:latin typeface="Nexa Light"/>
                <a:cs typeface="Arial"/>
              </a:rPr>
              <a:t> ASSEMBLÉE GÉNÉRALE ANNUELLE</a:t>
            </a:r>
            <a:br>
              <a:rPr lang="fr-CA" sz="1800">
                <a:solidFill>
                  <a:srgbClr val="009C44"/>
                </a:solidFill>
                <a:latin typeface="Nexa Light" panose="02000000000000000000" pitchFamily="50" charset="0"/>
                <a:cs typeface="Arial"/>
              </a:rPr>
            </a:br>
            <a:r>
              <a:rPr lang="fr-CA" sz="1400">
                <a:solidFill>
                  <a:srgbClr val="009C44"/>
                </a:solidFill>
                <a:latin typeface="Nexa Light"/>
                <a:ea typeface="MS Gothic"/>
                <a:cs typeface="Arial"/>
              </a:rPr>
              <a:t>Fondation Richelieu-International | 17 mai 2026</a:t>
            </a:r>
            <a:endParaRPr lang="fr-CA" sz="1800">
              <a:solidFill>
                <a:srgbClr val="009C44"/>
              </a:solidFill>
              <a:latin typeface="Nexa Light" panose="02000000000000000000" pitchFamily="50" charset="0"/>
              <a:ea typeface="MS Gothic" panose="020B0609070205080204" pitchFamily="49" charset="-128"/>
            </a:endParaRPr>
          </a:p>
        </p:txBody>
      </p:sp>
      <p:sp>
        <p:nvSpPr>
          <p:cNvPr id="8" name="Titre 1">
            <a:extLst>
              <a:ext uri="{FF2B5EF4-FFF2-40B4-BE49-F238E27FC236}">
                <a16:creationId xmlns:a16="http://schemas.microsoft.com/office/drawing/2014/main" id="{F82D894F-72C2-699D-FFB8-99A2B5BBAB49}"/>
              </a:ext>
            </a:extLst>
          </p:cNvPr>
          <p:cNvSpPr txBox="1">
            <a:spLocks/>
          </p:cNvSpPr>
          <p:nvPr/>
        </p:nvSpPr>
        <p:spPr>
          <a:xfrm>
            <a:off x="636607" y="778341"/>
            <a:ext cx="7464186" cy="565303"/>
          </a:xfrm>
          <a:prstGeom prst="rect">
            <a:avLst/>
          </a:prstGeom>
          <a:noFill/>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cap="all">
                <a:solidFill>
                  <a:srgbClr val="004D40"/>
                </a:solidFill>
                <a:latin typeface="Nexa Bold" panose="02000000000000000000" pitchFamily="50" charset="0"/>
                <a:cs typeface="Arial"/>
              </a:rPr>
              <a:t>La permanence</a:t>
            </a:r>
            <a:endParaRPr lang="fr-CA" sz="3200" cap="all">
              <a:solidFill>
                <a:srgbClr val="004D40"/>
              </a:solidFill>
              <a:latin typeface="Nexa Bold" panose="02000000000000000000" pitchFamily="50" charset="0"/>
              <a:ea typeface="MS Gothic" panose="020B0609070205080204" pitchFamily="49" charset="-128"/>
            </a:endParaRPr>
          </a:p>
        </p:txBody>
      </p:sp>
      <p:grpSp>
        <p:nvGrpSpPr>
          <p:cNvPr id="9" name="Groupe 8">
            <a:extLst>
              <a:ext uri="{FF2B5EF4-FFF2-40B4-BE49-F238E27FC236}">
                <a16:creationId xmlns:a16="http://schemas.microsoft.com/office/drawing/2014/main" id="{CCA2CAD1-91DA-521B-2D28-1CC7F7AEA5DC}"/>
              </a:ext>
            </a:extLst>
          </p:cNvPr>
          <p:cNvGrpSpPr/>
          <p:nvPr/>
        </p:nvGrpSpPr>
        <p:grpSpPr>
          <a:xfrm>
            <a:off x="1654717" y="1609542"/>
            <a:ext cx="2843717" cy="3562574"/>
            <a:chOff x="1654717" y="1609542"/>
            <a:chExt cx="2843717" cy="3562574"/>
          </a:xfrm>
        </p:grpSpPr>
        <p:pic>
          <p:nvPicPr>
            <p:cNvPr id="4" name="Image 3">
              <a:extLst>
                <a:ext uri="{FF2B5EF4-FFF2-40B4-BE49-F238E27FC236}">
                  <a16:creationId xmlns:a16="http://schemas.microsoft.com/office/drawing/2014/main" id="{3F0A1CD5-0DF2-8A3B-62F3-B0BB31B6062A}"/>
                </a:ext>
              </a:extLst>
            </p:cNvPr>
            <p:cNvPicPr>
              <a:picLocks noChangeAspect="1"/>
            </p:cNvPicPr>
            <p:nvPr/>
          </p:nvPicPr>
          <p:blipFill>
            <a:blip r:embed="rId4">
              <a:extLst>
                <a:ext uri="{28A0092B-C50C-407E-A947-70E740481C1C}">
                  <a14:useLocalDpi xmlns:a14="http://schemas.microsoft.com/office/drawing/2010/main" val="0"/>
                </a:ext>
              </a:extLst>
            </a:blip>
            <a:srcRect l="133" t="3770" r="-133" b="33768"/>
            <a:stretch>
              <a:fillRect/>
            </a:stretch>
          </p:blipFill>
          <p:spPr>
            <a:xfrm>
              <a:off x="1654717" y="1609542"/>
              <a:ext cx="2843717" cy="2657658"/>
            </a:xfrm>
            <a:prstGeom prst="rect">
              <a:avLst/>
            </a:prstGeom>
          </p:spPr>
        </p:pic>
        <p:sp>
          <p:nvSpPr>
            <p:cNvPr id="6" name="ZoneTexte 5">
              <a:extLst>
                <a:ext uri="{FF2B5EF4-FFF2-40B4-BE49-F238E27FC236}">
                  <a16:creationId xmlns:a16="http://schemas.microsoft.com/office/drawing/2014/main" id="{33648423-C65E-74BD-9A25-663F0D10A825}"/>
                </a:ext>
              </a:extLst>
            </p:cNvPr>
            <p:cNvSpPr txBox="1"/>
            <p:nvPr/>
          </p:nvSpPr>
          <p:spPr>
            <a:xfrm>
              <a:off x="1654717" y="4428323"/>
              <a:ext cx="2843717" cy="743793"/>
            </a:xfrm>
            <a:prstGeom prst="rect">
              <a:avLst/>
            </a:prstGeom>
            <a:noFill/>
          </p:spPr>
          <p:txBody>
            <a:bodyPr wrap="square" lIns="91440" tIns="45720" rIns="91440" bIns="45720" rtlCol="0" anchor="t" anchorCtr="0">
              <a:spAutoFit/>
            </a:bodyPr>
            <a:lstStyle/>
            <a:p>
              <a:pPr>
                <a:spcAft>
                  <a:spcPts val="1000"/>
                </a:spcAft>
              </a:pPr>
              <a:r>
                <a:rPr lang="fr-CA" b="1">
                  <a:solidFill>
                    <a:srgbClr val="004D40"/>
                  </a:solidFill>
                  <a:latin typeface="Nexa Bold"/>
                  <a:cs typeface="Arial"/>
                </a:rPr>
                <a:t>Alexandra Belarbi</a:t>
              </a:r>
              <a:endParaRPr lang="fr-CA" b="1" strike="sngStrike">
                <a:solidFill>
                  <a:srgbClr val="FF0000"/>
                </a:solidFill>
                <a:latin typeface="Nexa Bold"/>
                <a:cs typeface="Arial"/>
              </a:endParaRPr>
            </a:p>
            <a:p>
              <a:pPr>
                <a:spcAft>
                  <a:spcPts val="1000"/>
                </a:spcAft>
              </a:pPr>
              <a:r>
                <a:rPr lang="fr-CA" sz="1600" b="1">
                  <a:solidFill>
                    <a:srgbClr val="004D40"/>
                  </a:solidFill>
                  <a:latin typeface="Nexa Light"/>
                  <a:cs typeface="Arial"/>
                </a:rPr>
                <a:t>Directrice générale</a:t>
              </a:r>
              <a:endParaRPr lang="fr-CA" sz="2200" b="1">
                <a:solidFill>
                  <a:srgbClr val="004D40"/>
                </a:solidFill>
                <a:latin typeface="Nexa Light"/>
                <a:cs typeface="Arial"/>
              </a:endParaRPr>
            </a:p>
          </p:txBody>
        </p:sp>
      </p:grpSp>
      <p:grpSp>
        <p:nvGrpSpPr>
          <p:cNvPr id="14" name="Groupe 13">
            <a:extLst>
              <a:ext uri="{FF2B5EF4-FFF2-40B4-BE49-F238E27FC236}">
                <a16:creationId xmlns:a16="http://schemas.microsoft.com/office/drawing/2014/main" id="{9DDF59D9-0CAD-2A62-4289-EB12926B54C9}"/>
              </a:ext>
            </a:extLst>
          </p:cNvPr>
          <p:cNvGrpSpPr/>
          <p:nvPr/>
        </p:nvGrpSpPr>
        <p:grpSpPr>
          <a:xfrm>
            <a:off x="4670351" y="1606611"/>
            <a:ext cx="2847508" cy="3565505"/>
            <a:chOff x="4670351" y="1606611"/>
            <a:chExt cx="2847508" cy="3565505"/>
          </a:xfrm>
        </p:grpSpPr>
        <p:sp>
          <p:nvSpPr>
            <p:cNvPr id="15" name="ZoneTexte 14">
              <a:extLst>
                <a:ext uri="{FF2B5EF4-FFF2-40B4-BE49-F238E27FC236}">
                  <a16:creationId xmlns:a16="http://schemas.microsoft.com/office/drawing/2014/main" id="{B2C3CE08-7AD4-B122-F494-36C116FD8271}"/>
                </a:ext>
              </a:extLst>
            </p:cNvPr>
            <p:cNvSpPr txBox="1"/>
            <p:nvPr/>
          </p:nvSpPr>
          <p:spPr>
            <a:xfrm>
              <a:off x="4674142" y="4428323"/>
              <a:ext cx="2843717" cy="743793"/>
            </a:xfrm>
            <a:prstGeom prst="rect">
              <a:avLst/>
            </a:prstGeom>
            <a:noFill/>
          </p:spPr>
          <p:txBody>
            <a:bodyPr wrap="square" lIns="91440" tIns="45720" rIns="91440" bIns="45720" rtlCol="0" anchor="t" anchorCtr="0">
              <a:spAutoFit/>
            </a:bodyPr>
            <a:lstStyle/>
            <a:p>
              <a:pPr>
                <a:spcAft>
                  <a:spcPts val="1000"/>
                </a:spcAft>
              </a:pPr>
              <a:r>
                <a:rPr lang="fr-CA" b="1">
                  <a:solidFill>
                    <a:srgbClr val="004D40"/>
                  </a:solidFill>
                  <a:latin typeface="Nexa Bold"/>
                  <a:cs typeface="Arial"/>
                </a:rPr>
                <a:t>Chantal Lagrois</a:t>
              </a:r>
            </a:p>
            <a:p>
              <a:pPr>
                <a:spcAft>
                  <a:spcPts val="1000"/>
                </a:spcAft>
              </a:pPr>
              <a:r>
                <a:rPr lang="fr-CA" sz="1600" b="1">
                  <a:solidFill>
                    <a:srgbClr val="004D40"/>
                  </a:solidFill>
                  <a:latin typeface="Nexa Light"/>
                  <a:cs typeface="Arial"/>
                </a:rPr>
                <a:t>Coordonnatrice aux membres</a:t>
              </a:r>
              <a:endParaRPr lang="fr-CA" sz="1600" b="1" strike="sngStrike">
                <a:solidFill>
                  <a:srgbClr val="FF0000"/>
                </a:solidFill>
                <a:latin typeface="Nexa Light"/>
                <a:cs typeface="Arial"/>
              </a:endParaRPr>
            </a:p>
          </p:txBody>
        </p:sp>
        <p:pic>
          <p:nvPicPr>
            <p:cNvPr id="16" name="Picture 5">
              <a:extLst>
                <a:ext uri="{FF2B5EF4-FFF2-40B4-BE49-F238E27FC236}">
                  <a16:creationId xmlns:a16="http://schemas.microsoft.com/office/drawing/2014/main" id="{B4D353D8-35F1-142A-9B09-F310AF2F71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7779"/>
            <a:stretch>
              <a:fillRect/>
            </a:stretch>
          </p:blipFill>
          <p:spPr bwMode="auto">
            <a:xfrm>
              <a:off x="4670351" y="1606611"/>
              <a:ext cx="2847507" cy="26576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e 16">
            <a:extLst>
              <a:ext uri="{FF2B5EF4-FFF2-40B4-BE49-F238E27FC236}">
                <a16:creationId xmlns:a16="http://schemas.microsoft.com/office/drawing/2014/main" id="{775D4E42-B242-AB99-F811-F0273C136C29}"/>
              </a:ext>
            </a:extLst>
          </p:cNvPr>
          <p:cNvGrpSpPr/>
          <p:nvPr/>
        </p:nvGrpSpPr>
        <p:grpSpPr>
          <a:xfrm>
            <a:off x="7689362" y="1606611"/>
            <a:ext cx="2847922" cy="3565505"/>
            <a:chOff x="7689362" y="1606611"/>
            <a:chExt cx="2847922" cy="3565505"/>
          </a:xfrm>
        </p:grpSpPr>
        <p:sp>
          <p:nvSpPr>
            <p:cNvPr id="18" name="ZoneTexte 17">
              <a:extLst>
                <a:ext uri="{FF2B5EF4-FFF2-40B4-BE49-F238E27FC236}">
                  <a16:creationId xmlns:a16="http://schemas.microsoft.com/office/drawing/2014/main" id="{71A5070C-795C-A6B3-DA8E-A250657A03B7}"/>
                </a:ext>
              </a:extLst>
            </p:cNvPr>
            <p:cNvSpPr txBox="1"/>
            <p:nvPr/>
          </p:nvSpPr>
          <p:spPr>
            <a:xfrm>
              <a:off x="7693567" y="4428323"/>
              <a:ext cx="2843717" cy="743793"/>
            </a:xfrm>
            <a:prstGeom prst="rect">
              <a:avLst/>
            </a:prstGeom>
            <a:noFill/>
          </p:spPr>
          <p:txBody>
            <a:bodyPr wrap="square" lIns="91440" tIns="45720" rIns="91440" bIns="45720" rtlCol="0" anchor="t" anchorCtr="0">
              <a:spAutoFit/>
            </a:bodyPr>
            <a:lstStyle/>
            <a:p>
              <a:pPr>
                <a:spcAft>
                  <a:spcPts val="1000"/>
                </a:spcAft>
              </a:pPr>
              <a:r>
                <a:rPr lang="fr-CA" b="1">
                  <a:solidFill>
                    <a:srgbClr val="004D40"/>
                  </a:solidFill>
                  <a:latin typeface="Nexa Bold" panose="02000000000000000000" pitchFamily="50" charset="0"/>
                  <a:cs typeface="Arial"/>
                </a:rPr>
                <a:t>Ann-Julie Desbiens</a:t>
              </a:r>
            </a:p>
            <a:p>
              <a:pPr>
                <a:spcAft>
                  <a:spcPts val="1000"/>
                </a:spcAft>
              </a:pPr>
              <a:r>
                <a:rPr lang="fr-CA" sz="1600" b="1">
                  <a:solidFill>
                    <a:srgbClr val="004D40"/>
                  </a:solidFill>
                  <a:latin typeface="Nexa Light"/>
                  <a:cs typeface="Arial"/>
                </a:rPr>
                <a:t>Adjointe administrative</a:t>
              </a:r>
              <a:endParaRPr lang="fr-CA" sz="2200" b="1">
                <a:solidFill>
                  <a:srgbClr val="004D40"/>
                </a:solidFill>
                <a:latin typeface="Nexa Light"/>
                <a:cs typeface="Arial"/>
              </a:endParaRPr>
            </a:p>
          </p:txBody>
        </p:sp>
        <p:pic>
          <p:nvPicPr>
            <p:cNvPr id="19" name="Picture 2">
              <a:extLst>
                <a:ext uri="{FF2B5EF4-FFF2-40B4-BE49-F238E27FC236}">
                  <a16:creationId xmlns:a16="http://schemas.microsoft.com/office/drawing/2014/main" id="{081428C5-2EA3-D184-7BEF-3A42877FE9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578" b="19741"/>
            <a:stretch>
              <a:fillRect/>
            </a:stretch>
          </p:blipFill>
          <p:spPr bwMode="auto">
            <a:xfrm>
              <a:off x="7689362" y="1606611"/>
              <a:ext cx="2847921" cy="26576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19725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750"/>
                                        <p:tgtEl>
                                          <p:spTgt spid="9"/>
                                        </p:tgtEl>
                                      </p:cBhvr>
                                    </p:animEffect>
                                    <p:anim calcmode="lin" valueType="num">
                                      <p:cBhvr>
                                        <p:cTn id="8" dur="1750" fill="hold"/>
                                        <p:tgtEl>
                                          <p:spTgt spid="9"/>
                                        </p:tgtEl>
                                        <p:attrNameLst>
                                          <p:attrName>ppt_x</p:attrName>
                                        </p:attrNameLst>
                                      </p:cBhvr>
                                      <p:tavLst>
                                        <p:tav tm="0">
                                          <p:val>
                                            <p:strVal val="#ppt_x"/>
                                          </p:val>
                                        </p:tav>
                                        <p:tav tm="100000">
                                          <p:val>
                                            <p:strVal val="#ppt_x"/>
                                          </p:val>
                                        </p:tav>
                                      </p:tavLst>
                                    </p:anim>
                                    <p:anim calcmode="lin" valueType="num">
                                      <p:cBhvr>
                                        <p:cTn id="9" dur="1575" decel="100000" fill="hold"/>
                                        <p:tgtEl>
                                          <p:spTgt spid="9"/>
                                        </p:tgtEl>
                                        <p:attrNameLst>
                                          <p:attrName>ppt_y</p:attrName>
                                        </p:attrNameLst>
                                      </p:cBhvr>
                                      <p:tavLst>
                                        <p:tav tm="0">
                                          <p:val>
                                            <p:strVal val="#ppt_y+1"/>
                                          </p:val>
                                        </p:tav>
                                        <p:tav tm="100000">
                                          <p:val>
                                            <p:strVal val="#ppt_y-.03"/>
                                          </p:val>
                                        </p:tav>
                                      </p:tavLst>
                                    </p:anim>
                                    <p:anim calcmode="lin" valueType="num">
                                      <p:cBhvr>
                                        <p:cTn id="10" dur="175" accel="100000" fill="hold">
                                          <p:stCondLst>
                                            <p:cond delay="1575"/>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750"/>
                            </p:stCondLst>
                            <p:childTnLst>
                              <p:par>
                                <p:cTn id="12" presetID="37" presetClass="entr" presetSubtype="0" fill="hold" nodeType="afterEffect">
                                  <p:stCondLst>
                                    <p:cond delay="1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750"/>
                                        <p:tgtEl>
                                          <p:spTgt spid="14"/>
                                        </p:tgtEl>
                                      </p:cBhvr>
                                    </p:animEffect>
                                    <p:anim calcmode="lin" valueType="num">
                                      <p:cBhvr>
                                        <p:cTn id="15" dur="1750" fill="hold"/>
                                        <p:tgtEl>
                                          <p:spTgt spid="14"/>
                                        </p:tgtEl>
                                        <p:attrNameLst>
                                          <p:attrName>ppt_x</p:attrName>
                                        </p:attrNameLst>
                                      </p:cBhvr>
                                      <p:tavLst>
                                        <p:tav tm="0">
                                          <p:val>
                                            <p:strVal val="#ppt_x"/>
                                          </p:val>
                                        </p:tav>
                                        <p:tav tm="100000">
                                          <p:val>
                                            <p:strVal val="#ppt_x"/>
                                          </p:val>
                                        </p:tav>
                                      </p:tavLst>
                                    </p:anim>
                                    <p:anim calcmode="lin" valueType="num">
                                      <p:cBhvr>
                                        <p:cTn id="16" dur="1575" decel="100000" fill="hold"/>
                                        <p:tgtEl>
                                          <p:spTgt spid="14"/>
                                        </p:tgtEl>
                                        <p:attrNameLst>
                                          <p:attrName>ppt_y</p:attrName>
                                        </p:attrNameLst>
                                      </p:cBhvr>
                                      <p:tavLst>
                                        <p:tav tm="0">
                                          <p:val>
                                            <p:strVal val="#ppt_y+1"/>
                                          </p:val>
                                        </p:tav>
                                        <p:tav tm="100000">
                                          <p:val>
                                            <p:strVal val="#ppt_y-.03"/>
                                          </p:val>
                                        </p:tav>
                                      </p:tavLst>
                                    </p:anim>
                                    <p:anim calcmode="lin" valueType="num">
                                      <p:cBhvr>
                                        <p:cTn id="17" dur="175" accel="100000" fill="hold">
                                          <p:stCondLst>
                                            <p:cond delay="1575"/>
                                          </p:stCondLst>
                                        </p:cTn>
                                        <p:tgtEl>
                                          <p:spTgt spid="14"/>
                                        </p:tgtEl>
                                        <p:attrNameLst>
                                          <p:attrName>ppt_y</p:attrName>
                                        </p:attrNameLst>
                                      </p:cBhvr>
                                      <p:tavLst>
                                        <p:tav tm="0">
                                          <p:val>
                                            <p:strVal val="#ppt_y-.03"/>
                                          </p:val>
                                        </p:tav>
                                        <p:tav tm="100000">
                                          <p:val>
                                            <p:strVal val="#ppt_y"/>
                                          </p:val>
                                        </p:tav>
                                      </p:tavLst>
                                    </p:anim>
                                  </p:childTnLst>
                                </p:cTn>
                              </p:par>
                            </p:childTnLst>
                          </p:cTn>
                        </p:par>
                        <p:par>
                          <p:cTn id="18" fill="hold">
                            <p:stCondLst>
                              <p:cond delay="4500"/>
                            </p:stCondLst>
                            <p:childTnLst>
                              <p:par>
                                <p:cTn id="19" presetID="37" presetClass="entr" presetSubtype="0" fill="hold" nodeType="afterEffect">
                                  <p:stCondLst>
                                    <p:cond delay="10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750"/>
                                        <p:tgtEl>
                                          <p:spTgt spid="17"/>
                                        </p:tgtEl>
                                      </p:cBhvr>
                                    </p:animEffect>
                                    <p:anim calcmode="lin" valueType="num">
                                      <p:cBhvr>
                                        <p:cTn id="22" dur="1750" fill="hold"/>
                                        <p:tgtEl>
                                          <p:spTgt spid="17"/>
                                        </p:tgtEl>
                                        <p:attrNameLst>
                                          <p:attrName>ppt_x</p:attrName>
                                        </p:attrNameLst>
                                      </p:cBhvr>
                                      <p:tavLst>
                                        <p:tav tm="0">
                                          <p:val>
                                            <p:strVal val="#ppt_x"/>
                                          </p:val>
                                        </p:tav>
                                        <p:tav tm="100000">
                                          <p:val>
                                            <p:strVal val="#ppt_x"/>
                                          </p:val>
                                        </p:tav>
                                      </p:tavLst>
                                    </p:anim>
                                    <p:anim calcmode="lin" valueType="num">
                                      <p:cBhvr>
                                        <p:cTn id="23" dur="1575" decel="100000" fill="hold"/>
                                        <p:tgtEl>
                                          <p:spTgt spid="17"/>
                                        </p:tgtEl>
                                        <p:attrNameLst>
                                          <p:attrName>ppt_y</p:attrName>
                                        </p:attrNameLst>
                                      </p:cBhvr>
                                      <p:tavLst>
                                        <p:tav tm="0">
                                          <p:val>
                                            <p:strVal val="#ppt_y+1"/>
                                          </p:val>
                                        </p:tav>
                                        <p:tav tm="100000">
                                          <p:val>
                                            <p:strVal val="#ppt_y-.03"/>
                                          </p:val>
                                        </p:tav>
                                      </p:tavLst>
                                    </p:anim>
                                    <p:anim calcmode="lin" valueType="num">
                                      <p:cBhvr>
                                        <p:cTn id="24" dur="175" accel="100000" fill="hold">
                                          <p:stCondLst>
                                            <p:cond delay="1575"/>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10CEA-AD55-BA2E-9BDD-D2667D8C762D}"/>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CFB5C445-9F9A-A401-90BA-7FD4005B332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972370D0-96C2-2BFC-8766-CF8A91533B2A}"/>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a:solidFill>
                  <a:srgbClr val="009C44"/>
                </a:solidFill>
                <a:latin typeface="Nexa Light"/>
                <a:cs typeface="Arial"/>
              </a:rPr>
              <a:t>49</a:t>
            </a:r>
            <a:r>
              <a:rPr lang="fr-CA" sz="1600" baseline="30000">
                <a:solidFill>
                  <a:srgbClr val="009C44"/>
                </a:solidFill>
                <a:latin typeface="Nexa Light"/>
                <a:cs typeface="Arial"/>
              </a:rPr>
              <a:t>e</a:t>
            </a:r>
            <a:r>
              <a:rPr lang="fr-CA" sz="1600">
                <a:solidFill>
                  <a:srgbClr val="009C44"/>
                </a:solidFill>
                <a:latin typeface="Nexa Light"/>
                <a:cs typeface="Arial"/>
              </a:rPr>
              <a:t> ASSEMBLÉE GÉNÉRALE ANNUELLE</a:t>
            </a:r>
            <a:br>
              <a:rPr lang="fr-CA" sz="1800">
                <a:solidFill>
                  <a:srgbClr val="009C44"/>
                </a:solidFill>
                <a:latin typeface="Nexa Light" panose="02000000000000000000" pitchFamily="50" charset="0"/>
                <a:cs typeface="Arial"/>
              </a:rPr>
            </a:br>
            <a:r>
              <a:rPr lang="fr-CA" sz="1400">
                <a:solidFill>
                  <a:srgbClr val="009C44"/>
                </a:solidFill>
                <a:latin typeface="Nexa Light"/>
                <a:ea typeface="MS Gothic"/>
                <a:cs typeface="Arial"/>
              </a:rPr>
              <a:t>Fondation Richelieu-International | 17 mai 2026</a:t>
            </a:r>
            <a:endParaRPr lang="fr-CA" sz="1800">
              <a:solidFill>
                <a:srgbClr val="009C44"/>
              </a:solidFill>
              <a:latin typeface="Nexa Light" panose="02000000000000000000" pitchFamily="50" charset="0"/>
              <a:ea typeface="MS Gothic" panose="020B0609070205080204" pitchFamily="49" charset="-128"/>
            </a:endParaRPr>
          </a:p>
        </p:txBody>
      </p:sp>
      <p:sp>
        <p:nvSpPr>
          <p:cNvPr id="8" name="Titre 1">
            <a:extLst>
              <a:ext uri="{FF2B5EF4-FFF2-40B4-BE49-F238E27FC236}">
                <a16:creationId xmlns:a16="http://schemas.microsoft.com/office/drawing/2014/main" id="{B81561F7-54AA-ECF1-40F2-56BEFE3978F6}"/>
              </a:ext>
            </a:extLst>
          </p:cNvPr>
          <p:cNvSpPr txBox="1">
            <a:spLocks/>
          </p:cNvSpPr>
          <p:nvPr/>
        </p:nvSpPr>
        <p:spPr>
          <a:xfrm>
            <a:off x="636607" y="778342"/>
            <a:ext cx="7945418" cy="926634"/>
          </a:xfrm>
          <a:prstGeom prst="rect">
            <a:avLst/>
          </a:prstGeom>
          <a:noFill/>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cap="all">
                <a:solidFill>
                  <a:srgbClr val="004D40"/>
                </a:solidFill>
                <a:latin typeface="Nexa Bold" panose="02000000000000000000" pitchFamily="50" charset="0"/>
                <a:cs typeface="Arial"/>
              </a:rPr>
              <a:t>Mission et vision</a:t>
            </a:r>
            <a:endParaRPr lang="fr-CA" sz="3200" cap="all">
              <a:solidFill>
                <a:srgbClr val="004D40"/>
              </a:solidFill>
              <a:latin typeface="Nexa Bold" panose="02000000000000000000" pitchFamily="50" charset="0"/>
              <a:ea typeface="MS Gothic" panose="020B0609070205080204" pitchFamily="49" charset="-128"/>
            </a:endParaRPr>
          </a:p>
        </p:txBody>
      </p:sp>
      <p:sp>
        <p:nvSpPr>
          <p:cNvPr id="9" name="ZoneTexte 8">
            <a:extLst>
              <a:ext uri="{FF2B5EF4-FFF2-40B4-BE49-F238E27FC236}">
                <a16:creationId xmlns:a16="http://schemas.microsoft.com/office/drawing/2014/main" id="{E8B659B0-520D-8F5D-2F24-63B374F41B00}"/>
              </a:ext>
            </a:extLst>
          </p:cNvPr>
          <p:cNvSpPr txBox="1"/>
          <p:nvPr/>
        </p:nvSpPr>
        <p:spPr>
          <a:xfrm>
            <a:off x="660904" y="1565854"/>
            <a:ext cx="10717572" cy="1573444"/>
          </a:xfrm>
          <a:prstGeom prst="rect">
            <a:avLst/>
          </a:prstGeom>
          <a:noFill/>
        </p:spPr>
        <p:txBody>
          <a:bodyPr wrap="square" lIns="91440" tIns="45720" rIns="91440" bIns="45720" rtlCol="0" anchor="t" anchorCtr="0">
            <a:spAutoFit/>
          </a:bodyPr>
          <a:lstStyle/>
          <a:p>
            <a:pPr>
              <a:lnSpc>
                <a:spcPct val="150000"/>
              </a:lnSpc>
            </a:pPr>
            <a:r>
              <a:rPr lang="fr-FR" sz="2200">
                <a:solidFill>
                  <a:srgbClr val="004D40"/>
                </a:solidFill>
                <a:latin typeface="Nexa Light"/>
                <a:cs typeface="Arial"/>
              </a:rPr>
              <a:t>La Fondation Richelieu-International est un organisme de bienfaisance qui a pour mission d'appuyer des projets pour et par les jeunes francophones ayant une préoccupation environnementale.</a:t>
            </a:r>
            <a:endParaRPr lang="fr-CA" sz="2200">
              <a:solidFill>
                <a:srgbClr val="004D40"/>
              </a:solidFill>
              <a:ea typeface="Calibri" panose="020F0502020204030204"/>
              <a:cs typeface="Calibri" panose="020F0502020204030204"/>
            </a:endParaRPr>
          </a:p>
        </p:txBody>
      </p:sp>
    </p:spTree>
    <p:extLst>
      <p:ext uri="{BB962C8B-B14F-4D97-AF65-F5344CB8AC3E}">
        <p14:creationId xmlns:p14="http://schemas.microsoft.com/office/powerpoint/2010/main" val="56466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750"/>
                                        <p:tgtEl>
                                          <p:spTgt spid="9"/>
                                        </p:tgtEl>
                                      </p:cBhvr>
                                    </p:animEffect>
                                    <p:anim calcmode="lin" valueType="num">
                                      <p:cBhvr>
                                        <p:cTn id="8" dur="1750" fill="hold"/>
                                        <p:tgtEl>
                                          <p:spTgt spid="9"/>
                                        </p:tgtEl>
                                        <p:attrNameLst>
                                          <p:attrName>ppt_x</p:attrName>
                                        </p:attrNameLst>
                                      </p:cBhvr>
                                      <p:tavLst>
                                        <p:tav tm="0">
                                          <p:val>
                                            <p:strVal val="#ppt_x"/>
                                          </p:val>
                                        </p:tav>
                                        <p:tav tm="100000">
                                          <p:val>
                                            <p:strVal val="#ppt_x"/>
                                          </p:val>
                                        </p:tav>
                                      </p:tavLst>
                                    </p:anim>
                                    <p:anim calcmode="lin" valueType="num">
                                      <p:cBhvr>
                                        <p:cTn id="9" dur="1575" decel="100000" fill="hold"/>
                                        <p:tgtEl>
                                          <p:spTgt spid="9"/>
                                        </p:tgtEl>
                                        <p:attrNameLst>
                                          <p:attrName>ppt_y</p:attrName>
                                        </p:attrNameLst>
                                      </p:cBhvr>
                                      <p:tavLst>
                                        <p:tav tm="0">
                                          <p:val>
                                            <p:strVal val="#ppt_y+1"/>
                                          </p:val>
                                        </p:tav>
                                        <p:tav tm="100000">
                                          <p:val>
                                            <p:strVal val="#ppt_y-.03"/>
                                          </p:val>
                                        </p:tav>
                                      </p:tavLst>
                                    </p:anim>
                                    <p:anim calcmode="lin" valueType="num">
                                      <p:cBhvr>
                                        <p:cTn id="10" dur="175" accel="100000" fill="hold">
                                          <p:stCondLst>
                                            <p:cond delay="1575"/>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E7E2B-9A25-CDE7-5FDF-7C36C5600020}"/>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C4E1C4DF-1594-104D-DA7B-1548355A85E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E54E0057-CA7B-068C-AF19-E2667CB738D9}"/>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a:solidFill>
                  <a:srgbClr val="009C44"/>
                </a:solidFill>
                <a:latin typeface="Nexa Light"/>
                <a:cs typeface="Arial"/>
              </a:rPr>
              <a:t>49</a:t>
            </a:r>
            <a:r>
              <a:rPr lang="fr-CA" sz="1600" baseline="30000">
                <a:solidFill>
                  <a:srgbClr val="009C44"/>
                </a:solidFill>
                <a:latin typeface="Nexa Light"/>
                <a:cs typeface="Arial"/>
              </a:rPr>
              <a:t>e</a:t>
            </a:r>
            <a:r>
              <a:rPr lang="fr-CA" sz="1600">
                <a:solidFill>
                  <a:srgbClr val="009C44"/>
                </a:solidFill>
                <a:latin typeface="Nexa Light"/>
                <a:cs typeface="Arial"/>
              </a:rPr>
              <a:t> ASSEMBLÉE GÉNÉRALE ANNUELLE</a:t>
            </a:r>
            <a:br>
              <a:rPr lang="fr-CA" sz="1800">
                <a:solidFill>
                  <a:srgbClr val="009C44"/>
                </a:solidFill>
                <a:latin typeface="Nexa Light" panose="02000000000000000000" pitchFamily="50" charset="0"/>
                <a:cs typeface="Arial"/>
              </a:rPr>
            </a:br>
            <a:r>
              <a:rPr lang="fr-CA" sz="1400">
                <a:solidFill>
                  <a:srgbClr val="009C44"/>
                </a:solidFill>
                <a:latin typeface="Nexa Light"/>
                <a:ea typeface="MS Gothic"/>
                <a:cs typeface="Arial"/>
              </a:rPr>
              <a:t>Fondation Richelieu-International | 17 mai 2026</a:t>
            </a:r>
            <a:endParaRPr lang="fr-CA" sz="1800">
              <a:solidFill>
                <a:srgbClr val="009C44"/>
              </a:solidFill>
              <a:latin typeface="Nexa Light" panose="02000000000000000000" pitchFamily="50" charset="0"/>
              <a:ea typeface="MS Gothic" panose="020B0609070205080204" pitchFamily="49" charset="-128"/>
            </a:endParaRPr>
          </a:p>
        </p:txBody>
      </p:sp>
      <p:sp>
        <p:nvSpPr>
          <p:cNvPr id="8" name="Titre 1">
            <a:extLst>
              <a:ext uri="{FF2B5EF4-FFF2-40B4-BE49-F238E27FC236}">
                <a16:creationId xmlns:a16="http://schemas.microsoft.com/office/drawing/2014/main" id="{B3663D74-3D2F-0957-6EBD-9FD6CC76AEB5}"/>
              </a:ext>
            </a:extLst>
          </p:cNvPr>
          <p:cNvSpPr txBox="1">
            <a:spLocks/>
          </p:cNvSpPr>
          <p:nvPr/>
        </p:nvSpPr>
        <p:spPr>
          <a:xfrm>
            <a:off x="636607" y="778342"/>
            <a:ext cx="7945418" cy="926634"/>
          </a:xfrm>
          <a:prstGeom prst="rect">
            <a:avLst/>
          </a:prstGeom>
          <a:noFill/>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cap="all">
                <a:solidFill>
                  <a:srgbClr val="004D40"/>
                </a:solidFill>
                <a:latin typeface="Nexa Bold" panose="02000000000000000000" pitchFamily="50" charset="0"/>
                <a:cs typeface="Arial"/>
              </a:rPr>
              <a:t>Contact avec les clubs richelieu</a:t>
            </a:r>
          </a:p>
          <a:p>
            <a:pPr algn="l"/>
            <a:r>
              <a:rPr lang="fr-CA" sz="2000">
                <a:solidFill>
                  <a:srgbClr val="004D40"/>
                </a:solidFill>
                <a:latin typeface="Nexa Light" panose="02000000000000000000" pitchFamily="50" charset="0"/>
                <a:ea typeface="MS Gothic" panose="020B0609070205080204" pitchFamily="49" charset="-128"/>
                <a:cs typeface="Arial"/>
              </a:rPr>
              <a:t>En collaboration avec le président du Richelieu International</a:t>
            </a:r>
            <a:endParaRPr lang="fr-CA" sz="2000">
              <a:solidFill>
                <a:srgbClr val="004D40"/>
              </a:solidFill>
              <a:latin typeface="Nexa Light" panose="02000000000000000000" pitchFamily="50" charset="0"/>
              <a:ea typeface="MS Gothic" panose="020B0609070205080204" pitchFamily="49" charset="-128"/>
            </a:endParaRPr>
          </a:p>
        </p:txBody>
      </p:sp>
      <p:sp>
        <p:nvSpPr>
          <p:cNvPr id="9" name="ZoneTexte 8">
            <a:extLst>
              <a:ext uri="{FF2B5EF4-FFF2-40B4-BE49-F238E27FC236}">
                <a16:creationId xmlns:a16="http://schemas.microsoft.com/office/drawing/2014/main" id="{BDB3AB60-C9EA-1380-223D-7977816B4325}"/>
              </a:ext>
            </a:extLst>
          </p:cNvPr>
          <p:cNvSpPr txBox="1"/>
          <p:nvPr/>
        </p:nvSpPr>
        <p:spPr>
          <a:xfrm>
            <a:off x="660905" y="1855556"/>
            <a:ext cx="3591806" cy="2586670"/>
          </a:xfrm>
          <a:prstGeom prst="rect">
            <a:avLst/>
          </a:prstGeom>
          <a:noFill/>
        </p:spPr>
        <p:txBody>
          <a:bodyPr wrap="square" lIns="91440" tIns="45720" rIns="91440" bIns="45720" rtlCol="0" anchor="t" anchorCtr="0">
            <a:spAutoFit/>
          </a:bodyPr>
          <a:lstStyle/>
          <a:p>
            <a:pPr algn="just">
              <a:lnSpc>
                <a:spcPct val="150000"/>
              </a:lnSpc>
            </a:pPr>
            <a:r>
              <a:rPr lang="fr-CA" sz="2200">
                <a:solidFill>
                  <a:srgbClr val="004D40"/>
                </a:solidFill>
                <a:latin typeface="Nexa Light"/>
                <a:cs typeface="Arial"/>
              </a:rPr>
              <a:t>Boréal</a:t>
            </a:r>
          </a:p>
          <a:p>
            <a:pPr algn="just">
              <a:lnSpc>
                <a:spcPct val="150000"/>
              </a:lnSpc>
            </a:pPr>
            <a:r>
              <a:rPr lang="fr-FR" sz="2200">
                <a:solidFill>
                  <a:srgbClr val="004D40"/>
                </a:solidFill>
                <a:latin typeface="Nexa Light"/>
                <a:cs typeface="Arial"/>
              </a:rPr>
              <a:t>Sept-Îles​</a:t>
            </a:r>
          </a:p>
          <a:p>
            <a:pPr algn="just">
              <a:lnSpc>
                <a:spcPct val="150000"/>
              </a:lnSpc>
            </a:pPr>
            <a:r>
              <a:rPr lang="fr-FR" sz="2200">
                <a:solidFill>
                  <a:srgbClr val="004D40"/>
                </a:solidFill>
                <a:latin typeface="Nexa Light"/>
                <a:cs typeface="Arial"/>
              </a:rPr>
              <a:t>Montmagny</a:t>
            </a:r>
          </a:p>
          <a:p>
            <a:pPr algn="just">
              <a:lnSpc>
                <a:spcPct val="150000"/>
              </a:lnSpc>
            </a:pPr>
            <a:r>
              <a:rPr lang="fr-FR" sz="2200">
                <a:solidFill>
                  <a:srgbClr val="004D40"/>
                </a:solidFill>
                <a:latin typeface="Nexa Light"/>
                <a:cs typeface="Arial"/>
              </a:rPr>
              <a:t>Granby​</a:t>
            </a:r>
          </a:p>
          <a:p>
            <a:pPr algn="just">
              <a:lnSpc>
                <a:spcPct val="150000"/>
              </a:lnSpc>
            </a:pPr>
            <a:r>
              <a:rPr lang="fr-FR" sz="2200">
                <a:solidFill>
                  <a:srgbClr val="004D40"/>
                </a:solidFill>
                <a:latin typeface="Nexa Light"/>
                <a:cs typeface="Arial"/>
              </a:rPr>
              <a:t>Saint-Joseph-de-Beauce​</a:t>
            </a:r>
          </a:p>
        </p:txBody>
      </p:sp>
      <p:sp>
        <p:nvSpPr>
          <p:cNvPr id="3" name="ZoneTexte 2">
            <a:extLst>
              <a:ext uri="{FF2B5EF4-FFF2-40B4-BE49-F238E27FC236}">
                <a16:creationId xmlns:a16="http://schemas.microsoft.com/office/drawing/2014/main" id="{BDB3AB60-C9EA-1380-223D-7977816B4325}"/>
              </a:ext>
            </a:extLst>
          </p:cNvPr>
          <p:cNvSpPr txBox="1"/>
          <p:nvPr/>
        </p:nvSpPr>
        <p:spPr>
          <a:xfrm>
            <a:off x="4257459" y="1855556"/>
            <a:ext cx="3874438" cy="2586670"/>
          </a:xfrm>
          <a:prstGeom prst="rect">
            <a:avLst/>
          </a:prstGeom>
          <a:noFill/>
        </p:spPr>
        <p:txBody>
          <a:bodyPr wrap="square" lIns="91440" tIns="45720" rIns="91440" bIns="45720" rtlCol="0" anchor="t" anchorCtr="0">
            <a:spAutoFit/>
          </a:bodyPr>
          <a:lstStyle/>
          <a:p>
            <a:pPr algn="just">
              <a:lnSpc>
                <a:spcPct val="150000"/>
              </a:lnSpc>
            </a:pPr>
            <a:r>
              <a:rPr lang="fr-CA" sz="2200">
                <a:solidFill>
                  <a:srgbClr val="004D40"/>
                </a:solidFill>
                <a:latin typeface="Nexa Light"/>
                <a:cs typeface="Arial"/>
              </a:rPr>
              <a:t>Alma</a:t>
            </a:r>
          </a:p>
          <a:p>
            <a:pPr algn="just">
              <a:lnSpc>
                <a:spcPct val="150000"/>
              </a:lnSpc>
            </a:pPr>
            <a:r>
              <a:rPr lang="fr-CA" sz="2200">
                <a:solidFill>
                  <a:srgbClr val="004D40"/>
                </a:solidFill>
                <a:latin typeface="Nexa Light"/>
                <a:cs typeface="Arial"/>
              </a:rPr>
              <a:t>Dolbeau​</a:t>
            </a:r>
          </a:p>
          <a:p>
            <a:pPr algn="just">
              <a:lnSpc>
                <a:spcPct val="150000"/>
              </a:lnSpc>
            </a:pPr>
            <a:r>
              <a:rPr lang="fr-CA" sz="2200">
                <a:solidFill>
                  <a:srgbClr val="004D40"/>
                </a:solidFill>
                <a:latin typeface="Nexa Light"/>
                <a:cs typeface="Arial"/>
              </a:rPr>
              <a:t>Roberval​</a:t>
            </a:r>
          </a:p>
          <a:p>
            <a:pPr algn="just">
              <a:lnSpc>
                <a:spcPct val="150000"/>
              </a:lnSpc>
            </a:pPr>
            <a:r>
              <a:rPr lang="fr-FR" sz="2200">
                <a:solidFill>
                  <a:srgbClr val="004D40"/>
                </a:solidFill>
                <a:latin typeface="Nexa Light"/>
                <a:cs typeface="Arial"/>
              </a:rPr>
              <a:t>Québec-Ancienne-Lorette​</a:t>
            </a:r>
            <a:r>
              <a:rPr lang="fr-CA" sz="2200">
                <a:solidFill>
                  <a:srgbClr val="004D40"/>
                </a:solidFill>
                <a:latin typeface="Nexa Light"/>
                <a:cs typeface="Arial"/>
              </a:rPr>
              <a:t>​</a:t>
            </a:r>
          </a:p>
          <a:p>
            <a:pPr algn="just">
              <a:lnSpc>
                <a:spcPct val="150000"/>
              </a:lnSpc>
            </a:pPr>
            <a:r>
              <a:rPr lang="fr-CA" sz="2200">
                <a:solidFill>
                  <a:srgbClr val="004D40"/>
                </a:solidFill>
                <a:latin typeface="Nexa Light"/>
                <a:cs typeface="Arial"/>
              </a:rPr>
              <a:t>Région Moyen Nord Ontario ​​</a:t>
            </a:r>
          </a:p>
        </p:txBody>
      </p:sp>
      <p:sp>
        <p:nvSpPr>
          <p:cNvPr id="6" name="ZoneTexte 5">
            <a:extLst>
              <a:ext uri="{FF2B5EF4-FFF2-40B4-BE49-F238E27FC236}">
                <a16:creationId xmlns:a16="http://schemas.microsoft.com/office/drawing/2014/main" id="{A7237262-891C-364B-B661-8D7B6C1F8BC2}"/>
              </a:ext>
            </a:extLst>
          </p:cNvPr>
          <p:cNvSpPr txBox="1"/>
          <p:nvPr/>
        </p:nvSpPr>
        <p:spPr>
          <a:xfrm>
            <a:off x="8623115" y="1855555"/>
            <a:ext cx="3010588" cy="2589170"/>
          </a:xfrm>
          <a:prstGeom prst="rect">
            <a:avLst/>
          </a:prstGeom>
          <a:noFill/>
        </p:spPr>
        <p:txBody>
          <a:bodyPr wrap="square" lIns="91440" tIns="45720" rIns="91440" bIns="45720" rtlCol="0" anchor="t" anchorCtr="0">
            <a:spAutoFit/>
          </a:bodyPr>
          <a:lstStyle/>
          <a:p>
            <a:pPr algn="just">
              <a:lnSpc>
                <a:spcPct val="150000"/>
              </a:lnSpc>
            </a:pPr>
            <a:r>
              <a:rPr lang="fr-CA" sz="2200">
                <a:solidFill>
                  <a:srgbClr val="004D40"/>
                </a:solidFill>
                <a:latin typeface="Nexa Light"/>
                <a:cs typeface="Arial"/>
              </a:rPr>
              <a:t>Sudbury</a:t>
            </a:r>
          </a:p>
          <a:p>
            <a:pPr algn="just">
              <a:lnSpc>
                <a:spcPct val="150000"/>
              </a:lnSpc>
            </a:pPr>
            <a:r>
              <a:rPr lang="fr-CA" sz="2200">
                <a:solidFill>
                  <a:srgbClr val="004D40"/>
                </a:solidFill>
                <a:latin typeface="Nexa Light"/>
                <a:cs typeface="Arial"/>
              </a:rPr>
              <a:t>Blind River​</a:t>
            </a:r>
          </a:p>
          <a:p>
            <a:pPr algn="just">
              <a:lnSpc>
                <a:spcPct val="150000"/>
              </a:lnSpc>
            </a:pPr>
            <a:r>
              <a:rPr lang="fr-CA" sz="2200">
                <a:solidFill>
                  <a:srgbClr val="004D40"/>
                </a:solidFill>
                <a:latin typeface="Nexa Light"/>
                <a:cs typeface="Arial"/>
              </a:rPr>
              <a:t>Sturgeon Falls</a:t>
            </a:r>
          </a:p>
          <a:p>
            <a:pPr algn="just">
              <a:lnSpc>
                <a:spcPct val="150000"/>
              </a:lnSpc>
            </a:pPr>
            <a:r>
              <a:rPr lang="fr-CA" sz="2200">
                <a:solidFill>
                  <a:srgbClr val="004D40"/>
                </a:solidFill>
                <a:latin typeface="Nexa Light"/>
                <a:cs typeface="Arial"/>
              </a:rPr>
              <a:t>Féminin de Saguenay</a:t>
            </a:r>
          </a:p>
          <a:p>
            <a:pPr algn="just">
              <a:lnSpc>
                <a:spcPct val="150000"/>
              </a:lnSpc>
            </a:pPr>
            <a:r>
              <a:rPr lang="fr-CA" sz="2200">
                <a:solidFill>
                  <a:srgbClr val="004D40"/>
                </a:solidFill>
                <a:latin typeface="Nexa Light"/>
                <a:cs typeface="Arial"/>
              </a:rPr>
              <a:t>Chicoutimi</a:t>
            </a:r>
          </a:p>
        </p:txBody>
      </p:sp>
      <p:grpSp>
        <p:nvGrpSpPr>
          <p:cNvPr id="13" name="Groupe 12">
            <a:extLst>
              <a:ext uri="{FF2B5EF4-FFF2-40B4-BE49-F238E27FC236}">
                <a16:creationId xmlns:a16="http://schemas.microsoft.com/office/drawing/2014/main" id="{05C8D055-9AEC-1BE0-08CD-A6A3BDA1A29E}"/>
              </a:ext>
            </a:extLst>
          </p:cNvPr>
          <p:cNvGrpSpPr/>
          <p:nvPr/>
        </p:nvGrpSpPr>
        <p:grpSpPr>
          <a:xfrm>
            <a:off x="4053534" y="4790182"/>
            <a:ext cx="6065822" cy="1664939"/>
            <a:chOff x="4218915" y="4790182"/>
            <a:chExt cx="6065822" cy="1664939"/>
          </a:xfrm>
        </p:grpSpPr>
        <p:sp>
          <p:nvSpPr>
            <p:cNvPr id="12" name="Rectangle 11">
              <a:extLst>
                <a:ext uri="{FF2B5EF4-FFF2-40B4-BE49-F238E27FC236}">
                  <a16:creationId xmlns:a16="http://schemas.microsoft.com/office/drawing/2014/main" id="{59715A36-6DD4-2CF9-9A16-CDD386D5921A}"/>
                </a:ext>
              </a:extLst>
            </p:cNvPr>
            <p:cNvSpPr/>
            <p:nvPr/>
          </p:nvSpPr>
          <p:spPr>
            <a:xfrm>
              <a:off x="4218915" y="4790182"/>
              <a:ext cx="6065822" cy="1664939"/>
            </a:xfrm>
            <a:prstGeom prst="rect">
              <a:avLst/>
            </a:prstGeom>
            <a:solidFill>
              <a:srgbClr val="009C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1" name="Groupe 10">
              <a:extLst>
                <a:ext uri="{FF2B5EF4-FFF2-40B4-BE49-F238E27FC236}">
                  <a16:creationId xmlns:a16="http://schemas.microsoft.com/office/drawing/2014/main" id="{EE204DDF-0460-1BFE-E42F-D5F352E83011}"/>
                </a:ext>
              </a:extLst>
            </p:cNvPr>
            <p:cNvGrpSpPr/>
            <p:nvPr/>
          </p:nvGrpSpPr>
          <p:grpSpPr>
            <a:xfrm>
              <a:off x="4418092" y="4790182"/>
              <a:ext cx="5746695" cy="1573508"/>
              <a:chOff x="2218100" y="4863359"/>
              <a:chExt cx="5746695" cy="1573508"/>
            </a:xfrm>
          </p:grpSpPr>
          <p:sp>
            <p:nvSpPr>
              <p:cNvPr id="2" name="ZoneTexte 1">
                <a:extLst>
                  <a:ext uri="{FF2B5EF4-FFF2-40B4-BE49-F238E27FC236}">
                    <a16:creationId xmlns:a16="http://schemas.microsoft.com/office/drawing/2014/main" id="{16D221B2-5F1C-3A2F-7E72-0C8935836E50}"/>
                  </a:ext>
                </a:extLst>
              </p:cNvPr>
              <p:cNvSpPr txBox="1"/>
              <p:nvPr/>
            </p:nvSpPr>
            <p:spPr>
              <a:xfrm>
                <a:off x="2218100" y="4863359"/>
                <a:ext cx="4191752" cy="1573508"/>
              </a:xfrm>
              <a:prstGeom prst="rect">
                <a:avLst/>
              </a:prstGeom>
              <a:noFill/>
            </p:spPr>
            <p:txBody>
              <a:bodyPr wrap="square" lIns="91440" tIns="45720" rIns="91440" bIns="45720" rtlCol="0" anchor="t" anchorCtr="0">
                <a:spAutoFit/>
              </a:bodyPr>
              <a:lstStyle/>
              <a:p>
                <a:pPr algn="just">
                  <a:lnSpc>
                    <a:spcPct val="150000"/>
                  </a:lnSpc>
                </a:pPr>
                <a:r>
                  <a:rPr lang="fr-CA" sz="2200" cap="all">
                    <a:solidFill>
                      <a:schemeClr val="bg1"/>
                    </a:solidFill>
                    <a:latin typeface="Nexa Bold" panose="02000000000000000000" pitchFamily="50" charset="0"/>
                    <a:cs typeface="Arial"/>
                  </a:rPr>
                  <a:t>célébration de clubs</a:t>
                </a:r>
              </a:p>
              <a:p>
                <a:pPr algn="just">
                  <a:lnSpc>
                    <a:spcPct val="150000"/>
                  </a:lnSpc>
                </a:pPr>
                <a:r>
                  <a:rPr lang="fr-CA" sz="2200">
                    <a:solidFill>
                      <a:schemeClr val="bg1"/>
                    </a:solidFill>
                    <a:latin typeface="Nexa Light"/>
                    <a:cs typeface="Arial"/>
                  </a:rPr>
                  <a:t>Montmagny - 80</a:t>
                </a:r>
                <a:r>
                  <a:rPr lang="fr-CA" sz="2200" baseline="30000">
                    <a:solidFill>
                      <a:schemeClr val="bg1"/>
                    </a:solidFill>
                    <a:latin typeface="Nexa Light"/>
                    <a:cs typeface="Arial"/>
                  </a:rPr>
                  <a:t>e</a:t>
                </a:r>
                <a:r>
                  <a:rPr lang="fr-CA" sz="2200">
                    <a:solidFill>
                      <a:schemeClr val="bg1"/>
                    </a:solidFill>
                    <a:latin typeface="Nexa Light"/>
                    <a:cs typeface="Arial"/>
                  </a:rPr>
                  <a:t>​</a:t>
                </a:r>
              </a:p>
              <a:p>
                <a:pPr algn="just">
                  <a:lnSpc>
                    <a:spcPct val="150000"/>
                  </a:lnSpc>
                </a:pPr>
                <a:r>
                  <a:rPr lang="fr-CA" sz="2200">
                    <a:solidFill>
                      <a:schemeClr val="bg1"/>
                    </a:solidFill>
                    <a:latin typeface="Nexa Light"/>
                    <a:cs typeface="Arial"/>
                  </a:rPr>
                  <a:t>Edmundston - 75</a:t>
                </a:r>
                <a:r>
                  <a:rPr lang="fr-CA" sz="2200" baseline="30000">
                    <a:solidFill>
                      <a:schemeClr val="bg1"/>
                    </a:solidFill>
                    <a:latin typeface="Nexa Light"/>
                    <a:cs typeface="Arial"/>
                  </a:rPr>
                  <a:t>e</a:t>
                </a:r>
                <a:endParaRPr lang="fr-CA" sz="2200">
                  <a:solidFill>
                    <a:schemeClr val="bg1"/>
                  </a:solidFill>
                  <a:latin typeface="Nexa Light"/>
                  <a:cs typeface="Arial"/>
                </a:endParaRPr>
              </a:p>
            </p:txBody>
          </p:sp>
          <p:sp>
            <p:nvSpPr>
              <p:cNvPr id="10" name="ZoneTexte 9">
                <a:extLst>
                  <a:ext uri="{FF2B5EF4-FFF2-40B4-BE49-F238E27FC236}">
                    <a16:creationId xmlns:a16="http://schemas.microsoft.com/office/drawing/2014/main" id="{A77BA564-5AC6-8F43-FC39-D0DF492B6609}"/>
                  </a:ext>
                </a:extLst>
              </p:cNvPr>
              <p:cNvSpPr txBox="1"/>
              <p:nvPr/>
            </p:nvSpPr>
            <p:spPr>
              <a:xfrm>
                <a:off x="5319358" y="5371190"/>
                <a:ext cx="2645437" cy="557845"/>
              </a:xfrm>
              <a:prstGeom prst="rect">
                <a:avLst/>
              </a:prstGeom>
              <a:noFill/>
            </p:spPr>
            <p:txBody>
              <a:bodyPr wrap="square" lIns="91440" tIns="45720" rIns="91440" bIns="45720" rtlCol="0" anchor="t" anchorCtr="0">
                <a:spAutoFit/>
              </a:bodyPr>
              <a:lstStyle/>
              <a:p>
                <a:pPr algn="just">
                  <a:lnSpc>
                    <a:spcPct val="150000"/>
                  </a:lnSpc>
                </a:pPr>
                <a:r>
                  <a:rPr lang="fr-CA" sz="2200">
                    <a:solidFill>
                      <a:schemeClr val="bg1"/>
                    </a:solidFill>
                    <a:latin typeface="Nexa Light" panose="02000000000000000000" pitchFamily="50" charset="0"/>
                    <a:cs typeface="Arial"/>
                  </a:rPr>
                  <a:t>La Pocatière - 70</a:t>
                </a:r>
                <a:r>
                  <a:rPr lang="fr-CA" sz="2200" baseline="30000">
                    <a:solidFill>
                      <a:schemeClr val="bg1"/>
                    </a:solidFill>
                    <a:latin typeface="Nexa Light" panose="02000000000000000000" pitchFamily="50" charset="0"/>
                    <a:cs typeface="Arial"/>
                  </a:rPr>
                  <a:t>e</a:t>
                </a:r>
              </a:p>
            </p:txBody>
          </p:sp>
        </p:grpSp>
      </p:grpSp>
    </p:spTree>
    <p:extLst>
      <p:ext uri="{BB962C8B-B14F-4D97-AF65-F5344CB8AC3E}">
        <p14:creationId xmlns:p14="http://schemas.microsoft.com/office/powerpoint/2010/main" val="58000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250"/>
                                        <p:tgtEl>
                                          <p:spTgt spid="9"/>
                                        </p:tgtEl>
                                      </p:cBhvr>
                                    </p:animEffect>
                                  </p:childTnLst>
                                </p:cTn>
                              </p:par>
                            </p:childTnLst>
                          </p:cTn>
                        </p:par>
                        <p:par>
                          <p:cTn id="8" fill="hold">
                            <p:stCondLst>
                              <p:cond delay="1250"/>
                            </p:stCondLst>
                            <p:childTnLst>
                              <p:par>
                                <p:cTn id="9" presetID="22" presetClass="entr" presetSubtype="8"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250"/>
                                        <p:tgtEl>
                                          <p:spTgt spid="3"/>
                                        </p:tgtEl>
                                      </p:cBhvr>
                                    </p:animEffect>
                                  </p:childTnLst>
                                </p:cTn>
                              </p:par>
                            </p:childTnLst>
                          </p:cTn>
                        </p:par>
                        <p:par>
                          <p:cTn id="12" fill="hold">
                            <p:stCondLst>
                              <p:cond delay="3500"/>
                            </p:stCondLst>
                            <p:childTnLst>
                              <p:par>
                                <p:cTn id="13" presetID="22" presetClass="entr" presetSubtype="8"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25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9"/>
                                          </p:stCondLst>
                                        </p:cTn>
                                        <p:tgtEl>
                                          <p:spTgt spid="13"/>
                                        </p:tgtEl>
                                        <p:attrNameLst>
                                          <p:attrName>style.visibility</p:attrName>
                                        </p:attrNameLst>
                                      </p:cBhvr>
                                      <p:to>
                                        <p:strVal val="visible"/>
                                      </p:to>
                                    </p:set>
                                  </p:childTnLst>
                                </p:cTn>
                              </p:par>
                            </p:childTnLst>
                          </p:cTn>
                        </p:par>
                        <p:par>
                          <p:cTn id="20" fill="hold">
                            <p:stCondLst>
                              <p:cond delay="10"/>
                            </p:stCondLst>
                            <p:childTnLst>
                              <p:par>
                                <p:cTn id="21" presetID="26" presetClass="emph" presetSubtype="0" fill="hold" nodeType="afterEffect">
                                  <p:stCondLst>
                                    <p:cond delay="500"/>
                                  </p:stCondLst>
                                  <p:childTnLst>
                                    <p:animEffect transition="out" filter="fade">
                                      <p:cBhvr>
                                        <p:cTn id="22" dur="500" tmFilter="0, 0; .2, .5; .8, .5; 1, 0"/>
                                        <p:tgtEl>
                                          <p:spTgt spid="13"/>
                                        </p:tgtEl>
                                      </p:cBhvr>
                                    </p:animEffect>
                                    <p:animScale>
                                      <p:cBhvr>
                                        <p:cTn id="23"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8BA49-61ED-475B-C2B4-0A022CE27C15}"/>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0E0F3C96-AA25-3614-81F5-00172ABC8E1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DEF8CA0C-E2B8-EAD3-3C6B-7C70AE909C79}"/>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a:solidFill>
                  <a:srgbClr val="009C44"/>
                </a:solidFill>
                <a:latin typeface="Nexa Light"/>
                <a:cs typeface="Arial"/>
              </a:rPr>
              <a:t>49</a:t>
            </a:r>
            <a:r>
              <a:rPr lang="fr-CA" sz="1600" baseline="30000">
                <a:solidFill>
                  <a:srgbClr val="009C44"/>
                </a:solidFill>
                <a:latin typeface="Nexa Light"/>
                <a:cs typeface="Arial"/>
              </a:rPr>
              <a:t>e</a:t>
            </a:r>
            <a:r>
              <a:rPr lang="fr-CA" sz="1600">
                <a:solidFill>
                  <a:srgbClr val="009C44"/>
                </a:solidFill>
                <a:latin typeface="Nexa Light"/>
                <a:cs typeface="Arial"/>
              </a:rPr>
              <a:t> ASSEMBLÉE GÉNÉRALE ANNUELLE</a:t>
            </a:r>
            <a:br>
              <a:rPr lang="fr-CA" sz="1800">
                <a:solidFill>
                  <a:srgbClr val="009C44"/>
                </a:solidFill>
                <a:latin typeface="Nexa Light" panose="02000000000000000000" pitchFamily="50" charset="0"/>
                <a:cs typeface="Arial"/>
              </a:rPr>
            </a:br>
            <a:r>
              <a:rPr lang="fr-CA" sz="1400">
                <a:solidFill>
                  <a:srgbClr val="009C44"/>
                </a:solidFill>
                <a:latin typeface="Nexa Light"/>
                <a:ea typeface="MS Gothic"/>
                <a:cs typeface="Arial"/>
              </a:rPr>
              <a:t>Fondation Richelieu-International | 17 mai 2026</a:t>
            </a:r>
            <a:endParaRPr lang="fr-CA" sz="1800">
              <a:solidFill>
                <a:srgbClr val="009C44"/>
              </a:solidFill>
              <a:latin typeface="Nexa Light" panose="02000000000000000000" pitchFamily="50" charset="0"/>
              <a:ea typeface="MS Gothic" panose="020B0609070205080204" pitchFamily="49" charset="-128"/>
            </a:endParaRPr>
          </a:p>
        </p:txBody>
      </p:sp>
      <p:sp>
        <p:nvSpPr>
          <p:cNvPr id="8" name="Titre 1">
            <a:extLst>
              <a:ext uri="{FF2B5EF4-FFF2-40B4-BE49-F238E27FC236}">
                <a16:creationId xmlns:a16="http://schemas.microsoft.com/office/drawing/2014/main" id="{C043FDC9-D2FC-809B-0707-20EA437705D5}"/>
              </a:ext>
            </a:extLst>
          </p:cNvPr>
          <p:cNvSpPr txBox="1">
            <a:spLocks/>
          </p:cNvSpPr>
          <p:nvPr/>
        </p:nvSpPr>
        <p:spPr>
          <a:xfrm>
            <a:off x="636607" y="778342"/>
            <a:ext cx="6393458" cy="429569"/>
          </a:xfrm>
          <a:prstGeom prst="rect">
            <a:avLst/>
          </a:prstGeom>
          <a:noFill/>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cap="all">
                <a:solidFill>
                  <a:srgbClr val="004D40"/>
                </a:solidFill>
                <a:latin typeface="Nexa Bold" panose="02000000000000000000" pitchFamily="50" charset="0"/>
                <a:cs typeface="Arial"/>
              </a:rPr>
              <a:t>Visites de club réalisées en 2025-26</a:t>
            </a:r>
          </a:p>
        </p:txBody>
      </p:sp>
      <p:pic>
        <p:nvPicPr>
          <p:cNvPr id="4" name="Image 3">
            <a:extLst>
              <a:ext uri="{FF2B5EF4-FFF2-40B4-BE49-F238E27FC236}">
                <a16:creationId xmlns:a16="http://schemas.microsoft.com/office/drawing/2014/main" id="{8E17464B-3101-C164-E7D8-C708AFD4277F}"/>
              </a:ext>
            </a:extLst>
          </p:cNvPr>
          <p:cNvPicPr>
            <a:picLocks noChangeAspect="1"/>
          </p:cNvPicPr>
          <p:nvPr/>
        </p:nvPicPr>
        <p:blipFill>
          <a:blip r:embed="rId4">
            <a:extLst>
              <a:ext uri="{28A0092B-C50C-407E-A947-70E740481C1C}">
                <a14:useLocalDpi xmlns:a14="http://schemas.microsoft.com/office/drawing/2010/main" val="0"/>
              </a:ext>
            </a:extLst>
          </a:blip>
          <a:srcRect l="1263" r="1263"/>
          <a:stretch/>
        </p:blipFill>
        <p:spPr>
          <a:xfrm>
            <a:off x="4389640" y="1668132"/>
            <a:ext cx="2724171" cy="2580783"/>
          </a:xfrm>
          <a:prstGeom prst="rect">
            <a:avLst/>
          </a:prstGeom>
        </p:spPr>
      </p:pic>
      <p:pic>
        <p:nvPicPr>
          <p:cNvPr id="6" name="Image 5">
            <a:extLst>
              <a:ext uri="{FF2B5EF4-FFF2-40B4-BE49-F238E27FC236}">
                <a16:creationId xmlns:a16="http://schemas.microsoft.com/office/drawing/2014/main" id="{FC3425D4-5DC2-3F38-9121-E73CBF13E740}"/>
              </a:ext>
            </a:extLst>
          </p:cNvPr>
          <p:cNvPicPr>
            <a:picLocks noChangeAspect="1"/>
          </p:cNvPicPr>
          <p:nvPr/>
        </p:nvPicPr>
        <p:blipFill>
          <a:blip r:embed="rId5">
            <a:extLst>
              <a:ext uri="{28A0092B-C50C-407E-A947-70E740481C1C}">
                <a14:useLocalDpi xmlns:a14="http://schemas.microsoft.com/office/drawing/2010/main" val="0"/>
              </a:ext>
            </a:extLst>
          </a:blip>
          <a:srcRect t="2632" b="2632"/>
          <a:stretch/>
        </p:blipFill>
        <p:spPr>
          <a:xfrm>
            <a:off x="6915404" y="2116317"/>
            <a:ext cx="2724171" cy="2580783"/>
          </a:xfrm>
          <a:prstGeom prst="rect">
            <a:avLst/>
          </a:prstGeom>
        </p:spPr>
      </p:pic>
      <p:pic>
        <p:nvPicPr>
          <p:cNvPr id="9" name="Image 8">
            <a:extLst>
              <a:ext uri="{FF2B5EF4-FFF2-40B4-BE49-F238E27FC236}">
                <a16:creationId xmlns:a16="http://schemas.microsoft.com/office/drawing/2014/main" id="{F3BEA00E-5A86-80D6-B83C-D776152D19B1}"/>
              </a:ext>
            </a:extLst>
          </p:cNvPr>
          <p:cNvPicPr>
            <a:picLocks noChangeAspect="1"/>
          </p:cNvPicPr>
          <p:nvPr/>
        </p:nvPicPr>
        <p:blipFill>
          <a:blip r:embed="rId6">
            <a:extLst>
              <a:ext uri="{28A0092B-C50C-407E-A947-70E740481C1C}">
                <a14:useLocalDpi xmlns:a14="http://schemas.microsoft.com/office/drawing/2010/main" val="0"/>
              </a:ext>
            </a:extLst>
          </a:blip>
          <a:srcRect t="9251" b="19697"/>
          <a:stretch>
            <a:fillRect/>
          </a:stretch>
        </p:blipFill>
        <p:spPr>
          <a:xfrm>
            <a:off x="7837087" y="1334030"/>
            <a:ext cx="2724171" cy="2580783"/>
          </a:xfrm>
          <a:prstGeom prst="rect">
            <a:avLst/>
          </a:prstGeom>
        </p:spPr>
      </p:pic>
      <p:pic>
        <p:nvPicPr>
          <p:cNvPr id="10" name="Image 9">
            <a:extLst>
              <a:ext uri="{FF2B5EF4-FFF2-40B4-BE49-F238E27FC236}">
                <a16:creationId xmlns:a16="http://schemas.microsoft.com/office/drawing/2014/main" id="{4832FE03-D898-919E-9C1C-75BDD66C681D}"/>
              </a:ext>
            </a:extLst>
          </p:cNvPr>
          <p:cNvPicPr>
            <a:picLocks noChangeAspect="1"/>
          </p:cNvPicPr>
          <p:nvPr/>
        </p:nvPicPr>
        <p:blipFill>
          <a:blip r:embed="rId7">
            <a:extLst>
              <a:ext uri="{28A0092B-C50C-407E-A947-70E740481C1C}">
                <a14:useLocalDpi xmlns:a14="http://schemas.microsoft.com/office/drawing/2010/main" val="0"/>
              </a:ext>
            </a:extLst>
          </a:blip>
          <a:srcRect t="4375" b="4375"/>
          <a:stretch/>
        </p:blipFill>
        <p:spPr>
          <a:xfrm>
            <a:off x="1716965" y="2126656"/>
            <a:ext cx="3768367" cy="2580783"/>
          </a:xfrm>
          <a:prstGeom prst="rect">
            <a:avLst/>
          </a:prstGeom>
        </p:spPr>
      </p:pic>
      <p:pic>
        <p:nvPicPr>
          <p:cNvPr id="15" name="Image 14">
            <a:extLst>
              <a:ext uri="{FF2B5EF4-FFF2-40B4-BE49-F238E27FC236}">
                <a16:creationId xmlns:a16="http://schemas.microsoft.com/office/drawing/2014/main" id="{23F927B9-AAD5-79D6-D3B0-4A368FC8B159}"/>
              </a:ext>
            </a:extLst>
          </p:cNvPr>
          <p:cNvPicPr>
            <a:picLocks noChangeAspect="1"/>
          </p:cNvPicPr>
          <p:nvPr/>
        </p:nvPicPr>
        <p:blipFill>
          <a:blip r:embed="rId8">
            <a:extLst>
              <a:ext uri="{28A0092B-C50C-407E-A947-70E740481C1C}">
                <a14:useLocalDpi xmlns:a14="http://schemas.microsoft.com/office/drawing/2010/main" val="0"/>
              </a:ext>
            </a:extLst>
          </a:blip>
          <a:srcRect t="14519" b="14519"/>
          <a:stretch/>
        </p:blipFill>
        <p:spPr>
          <a:xfrm>
            <a:off x="1969866" y="3142866"/>
            <a:ext cx="2724171" cy="2580782"/>
          </a:xfrm>
          <a:prstGeom prst="rect">
            <a:avLst/>
          </a:prstGeom>
        </p:spPr>
      </p:pic>
      <p:pic>
        <p:nvPicPr>
          <p:cNvPr id="16" name="Image 15">
            <a:extLst>
              <a:ext uri="{FF2B5EF4-FFF2-40B4-BE49-F238E27FC236}">
                <a16:creationId xmlns:a16="http://schemas.microsoft.com/office/drawing/2014/main" id="{678E1726-1C18-4355-67C8-08516D2E6371}"/>
              </a:ext>
            </a:extLst>
          </p:cNvPr>
          <p:cNvPicPr>
            <a:picLocks noChangeAspect="1"/>
          </p:cNvPicPr>
          <p:nvPr/>
        </p:nvPicPr>
        <p:blipFill>
          <a:blip r:embed="rId9">
            <a:extLst>
              <a:ext uri="{28A0092B-C50C-407E-A947-70E740481C1C}">
                <a14:useLocalDpi xmlns:a14="http://schemas.microsoft.com/office/drawing/2010/main" val="0"/>
              </a:ext>
            </a:extLst>
          </a:blip>
          <a:srcRect l="10401" r="10401"/>
          <a:stretch/>
        </p:blipFill>
        <p:spPr>
          <a:xfrm rot="5400000">
            <a:off x="3690073" y="3300783"/>
            <a:ext cx="2580782" cy="2724171"/>
          </a:xfrm>
          <a:prstGeom prst="rect">
            <a:avLst/>
          </a:prstGeom>
        </p:spPr>
      </p:pic>
      <p:pic>
        <p:nvPicPr>
          <p:cNvPr id="17" name="Image 16">
            <a:extLst>
              <a:ext uri="{FF2B5EF4-FFF2-40B4-BE49-F238E27FC236}">
                <a16:creationId xmlns:a16="http://schemas.microsoft.com/office/drawing/2014/main" id="{6ED33733-4AB5-428F-C21C-B0AC68474682}"/>
              </a:ext>
            </a:extLst>
          </p:cNvPr>
          <p:cNvPicPr>
            <a:picLocks noChangeAspect="1"/>
          </p:cNvPicPr>
          <p:nvPr/>
        </p:nvPicPr>
        <p:blipFill>
          <a:blip r:embed="rId10">
            <a:extLst>
              <a:ext uri="{28A0092B-C50C-407E-A947-70E740481C1C}">
                <a14:useLocalDpi xmlns:a14="http://schemas.microsoft.com/office/drawing/2010/main" val="0"/>
              </a:ext>
            </a:extLst>
          </a:blip>
          <a:srcRect l="10401" r="10401"/>
          <a:stretch/>
        </p:blipFill>
        <p:spPr>
          <a:xfrm rot="5400000">
            <a:off x="5338586" y="2706449"/>
            <a:ext cx="2580782" cy="2724171"/>
          </a:xfrm>
          <a:prstGeom prst="rect">
            <a:avLst/>
          </a:prstGeom>
        </p:spPr>
      </p:pic>
      <p:pic>
        <p:nvPicPr>
          <p:cNvPr id="18" name="Image 17">
            <a:extLst>
              <a:ext uri="{FF2B5EF4-FFF2-40B4-BE49-F238E27FC236}">
                <a16:creationId xmlns:a16="http://schemas.microsoft.com/office/drawing/2014/main" id="{C0B5B074-4666-92B2-569A-17B3F21F1253}"/>
              </a:ext>
            </a:extLst>
          </p:cNvPr>
          <p:cNvPicPr>
            <a:picLocks noChangeAspect="1"/>
          </p:cNvPicPr>
          <p:nvPr/>
        </p:nvPicPr>
        <p:blipFill>
          <a:blip r:embed="rId11">
            <a:extLst>
              <a:ext uri="{28A0092B-C50C-407E-A947-70E740481C1C}">
                <a14:useLocalDpi xmlns:a14="http://schemas.microsoft.com/office/drawing/2010/main" val="0"/>
              </a:ext>
            </a:extLst>
          </a:blip>
          <a:srcRect l="3698" t="4182" b="7881"/>
          <a:stretch>
            <a:fillRect/>
          </a:stretch>
        </p:blipFill>
        <p:spPr>
          <a:xfrm>
            <a:off x="6552971" y="3606049"/>
            <a:ext cx="3768367" cy="2580783"/>
          </a:xfrm>
          <a:prstGeom prst="rect">
            <a:avLst/>
          </a:prstGeom>
        </p:spPr>
      </p:pic>
    </p:spTree>
    <p:extLst>
      <p:ext uri="{BB962C8B-B14F-4D97-AF65-F5344CB8AC3E}">
        <p14:creationId xmlns:p14="http://schemas.microsoft.com/office/powerpoint/2010/main" val="61566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1500"/>
                            </p:stCondLst>
                            <p:childTnLst>
                              <p:par>
                                <p:cTn id="11" presetID="53" presetClass="entr" presetSubtype="16"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3000"/>
                            </p:stCondLst>
                            <p:childTnLst>
                              <p:par>
                                <p:cTn id="17" presetID="53" presetClass="entr" presetSubtype="16" fill="hold" nodeType="afterEffect">
                                  <p:stCondLst>
                                    <p:cond delay="10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4500"/>
                            </p:stCondLst>
                            <p:childTnLst>
                              <p:par>
                                <p:cTn id="23" presetID="53" presetClass="entr" presetSubtype="16" fill="hold" nodeType="afterEffect">
                                  <p:stCondLst>
                                    <p:cond delay="100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6000"/>
                            </p:stCondLst>
                            <p:childTnLst>
                              <p:par>
                                <p:cTn id="29" presetID="53" presetClass="entr" presetSubtype="16" fill="hold" nodeType="afterEffect">
                                  <p:stCondLst>
                                    <p:cond delay="100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par>
                          <p:cTn id="34" fill="hold">
                            <p:stCondLst>
                              <p:cond delay="7500"/>
                            </p:stCondLst>
                            <p:childTnLst>
                              <p:par>
                                <p:cTn id="35" presetID="53" presetClass="entr" presetSubtype="16" fill="hold" nodeType="afterEffect">
                                  <p:stCondLst>
                                    <p:cond delay="100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9000"/>
                            </p:stCondLst>
                            <p:childTnLst>
                              <p:par>
                                <p:cTn id="41" presetID="53" presetClass="entr" presetSubtype="16" fill="hold" nodeType="after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par>
                          <p:cTn id="46" fill="hold">
                            <p:stCondLst>
                              <p:cond delay="10500"/>
                            </p:stCondLst>
                            <p:childTnLst>
                              <p:par>
                                <p:cTn id="47" presetID="53" presetClass="entr" presetSubtype="16" fill="hold" nodeType="after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A8CD7-B7B6-33FE-90EE-0AA769A1041B}"/>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C4EBA0E3-CDAA-9883-5A9C-C82EF313C80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34622798-3F7B-6F9F-F3C9-8F0D87569ACE}"/>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a:solidFill>
                  <a:srgbClr val="009C44"/>
                </a:solidFill>
                <a:latin typeface="Nexa Light"/>
                <a:cs typeface="Arial"/>
              </a:rPr>
              <a:t>49</a:t>
            </a:r>
            <a:r>
              <a:rPr lang="fr-CA" sz="1600" baseline="30000">
                <a:solidFill>
                  <a:srgbClr val="009C44"/>
                </a:solidFill>
                <a:latin typeface="Nexa Light"/>
                <a:cs typeface="Arial"/>
              </a:rPr>
              <a:t>e</a:t>
            </a:r>
            <a:r>
              <a:rPr lang="fr-CA" sz="1600">
                <a:solidFill>
                  <a:srgbClr val="009C44"/>
                </a:solidFill>
                <a:latin typeface="Nexa Light"/>
                <a:cs typeface="Arial"/>
              </a:rPr>
              <a:t> ASSEMBLÉE GÉNÉRALE ANNUELLE</a:t>
            </a:r>
            <a:br>
              <a:rPr lang="fr-CA" sz="1800">
                <a:solidFill>
                  <a:srgbClr val="009C44"/>
                </a:solidFill>
                <a:latin typeface="Nexa Light" panose="02000000000000000000" pitchFamily="50" charset="0"/>
                <a:cs typeface="Arial"/>
              </a:rPr>
            </a:br>
            <a:r>
              <a:rPr lang="fr-CA" sz="1400">
                <a:solidFill>
                  <a:srgbClr val="009C44"/>
                </a:solidFill>
                <a:latin typeface="Nexa Light"/>
                <a:ea typeface="MS Gothic"/>
                <a:cs typeface="Arial"/>
              </a:rPr>
              <a:t>Fondation Richelieu-International | 17 mai 2026</a:t>
            </a:r>
            <a:endParaRPr lang="fr-CA" sz="1800">
              <a:solidFill>
                <a:srgbClr val="009C44"/>
              </a:solidFill>
              <a:latin typeface="Nexa Light" panose="02000000000000000000" pitchFamily="50" charset="0"/>
              <a:ea typeface="MS Gothic" panose="020B0609070205080204" pitchFamily="49" charset="-128"/>
            </a:endParaRPr>
          </a:p>
        </p:txBody>
      </p:sp>
      <p:sp>
        <p:nvSpPr>
          <p:cNvPr id="2" name="ZoneTexte 1">
            <a:extLst>
              <a:ext uri="{FF2B5EF4-FFF2-40B4-BE49-F238E27FC236}">
                <a16:creationId xmlns:a16="http://schemas.microsoft.com/office/drawing/2014/main" id="{1FABA111-A100-5A00-FA8E-61DAC7082B41}"/>
              </a:ext>
            </a:extLst>
          </p:cNvPr>
          <p:cNvSpPr txBox="1"/>
          <p:nvPr/>
        </p:nvSpPr>
        <p:spPr>
          <a:xfrm>
            <a:off x="660904" y="1189462"/>
            <a:ext cx="10717572" cy="2078839"/>
          </a:xfrm>
          <a:prstGeom prst="rect">
            <a:avLst/>
          </a:prstGeom>
          <a:noFill/>
        </p:spPr>
        <p:txBody>
          <a:bodyPr wrap="square" lIns="91440" tIns="45720" rIns="91440" bIns="45720" rtlCol="0" anchor="t" anchorCtr="0">
            <a:spAutoFit/>
          </a:bodyPr>
          <a:lstStyle/>
          <a:p>
            <a:pPr>
              <a:lnSpc>
                <a:spcPct val="150000"/>
              </a:lnSpc>
            </a:pPr>
            <a:r>
              <a:rPr lang="fr-FR" sz="2200">
                <a:solidFill>
                  <a:srgbClr val="004D40"/>
                </a:solidFill>
                <a:latin typeface="Nexa Light"/>
                <a:cs typeface="Arial"/>
              </a:rPr>
              <a:t>Les clubs se réapproprient la valeur d'une désignation honorifique pour les Richelieu et les ambassadeurs. Les clubs voient que la Fondation redonne dans leur communauté. Plus on reçoit les donations pour les prix, plus nous pouvons redonner ensuite en subvention.</a:t>
            </a:r>
          </a:p>
        </p:txBody>
      </p:sp>
      <p:sp>
        <p:nvSpPr>
          <p:cNvPr id="3" name="ZoneTexte 2">
            <a:extLst>
              <a:ext uri="{FF2B5EF4-FFF2-40B4-BE49-F238E27FC236}">
                <a16:creationId xmlns:a16="http://schemas.microsoft.com/office/drawing/2014/main" id="{28405A90-5215-2FD0-63C0-34A31F0377D0}"/>
              </a:ext>
            </a:extLst>
          </p:cNvPr>
          <p:cNvSpPr txBox="1"/>
          <p:nvPr/>
        </p:nvSpPr>
        <p:spPr>
          <a:xfrm>
            <a:off x="1140736" y="3429000"/>
            <a:ext cx="6029609" cy="1200329"/>
          </a:xfrm>
          <a:custGeom>
            <a:avLst/>
            <a:gdLst>
              <a:gd name="csX0" fmla="*/ 0 w 10717572"/>
              <a:gd name="csY0" fmla="*/ 0 h 2862322"/>
              <a:gd name="csX1" fmla="*/ 10717572 w 10717572"/>
              <a:gd name="csY1" fmla="*/ 0 h 2862322"/>
              <a:gd name="csX2" fmla="*/ 10717572 w 10717572"/>
              <a:gd name="csY2" fmla="*/ 2862322 h 2862322"/>
              <a:gd name="csX3" fmla="*/ 0 w 10717572"/>
              <a:gd name="csY3" fmla="*/ 2862322 h 2862322"/>
              <a:gd name="csX4" fmla="*/ 0 w 10717572"/>
              <a:gd name="csY4" fmla="*/ 0 h 2862322"/>
              <a:gd name="csX0" fmla="*/ 1038225 w 10717572"/>
              <a:gd name="csY0" fmla="*/ 714375 h 2862322"/>
              <a:gd name="csX1" fmla="*/ 10717572 w 10717572"/>
              <a:gd name="csY1" fmla="*/ 0 h 2862322"/>
              <a:gd name="csX2" fmla="*/ 10717572 w 10717572"/>
              <a:gd name="csY2" fmla="*/ 2862322 h 2862322"/>
              <a:gd name="csX3" fmla="*/ 0 w 10717572"/>
              <a:gd name="csY3" fmla="*/ 2862322 h 2862322"/>
              <a:gd name="csX4" fmla="*/ 1038225 w 10717572"/>
              <a:gd name="csY4" fmla="*/ 714375 h 2862322"/>
            </a:gdLst>
            <a:ahLst/>
            <a:cxnLst>
              <a:cxn ang="0">
                <a:pos x="csX0" y="csY0"/>
              </a:cxn>
              <a:cxn ang="0">
                <a:pos x="csX1" y="csY1"/>
              </a:cxn>
              <a:cxn ang="0">
                <a:pos x="csX2" y="csY2"/>
              </a:cxn>
              <a:cxn ang="0">
                <a:pos x="csX3" y="csY3"/>
              </a:cxn>
              <a:cxn ang="0">
                <a:pos x="csX4" y="csY4"/>
              </a:cxn>
            </a:cxnLst>
            <a:rect l="l" t="t" r="r" b="b"/>
            <a:pathLst>
              <a:path w="10717572" h="2862322">
                <a:moveTo>
                  <a:pt x="1038225" y="714375"/>
                </a:moveTo>
                <a:lnTo>
                  <a:pt x="10717572" y="0"/>
                </a:lnTo>
                <a:lnTo>
                  <a:pt x="10717572" y="2862322"/>
                </a:lnTo>
                <a:lnTo>
                  <a:pt x="0" y="2862322"/>
                </a:lnTo>
                <a:lnTo>
                  <a:pt x="1038225" y="714375"/>
                </a:lnTo>
                <a:close/>
              </a:path>
            </a:pathLst>
          </a:custGeom>
          <a:noFill/>
        </p:spPr>
        <p:txBody>
          <a:bodyPr wrap="square" lIns="91440" tIns="45720" rIns="91440" bIns="45720" rtlCol="0" anchor="t" anchorCtr="0">
            <a:spAutoFit/>
          </a:bodyPr>
          <a:lstStyle/>
          <a:p>
            <a:pPr marL="171450" indent="-171450">
              <a:buFont typeface="Arial" panose="020B0604020202020204" pitchFamily="34" charset="0"/>
              <a:buChar char="•"/>
            </a:pPr>
            <a:r>
              <a:rPr lang="fr-FR" sz="1200" dirty="0">
                <a:solidFill>
                  <a:srgbClr val="004D40"/>
                </a:solidFill>
                <a:latin typeface="Nexa Light" panose="02000000000000000000" pitchFamily="50" charset="0"/>
                <a:ea typeface="Calibri" panose="020F0502020204030204"/>
                <a:cs typeface="Calibri"/>
              </a:rPr>
              <a:t>Le prix Jean-Joseph Girard, du nom du premier président de la Fondation Richelieu-International, de même que le Cercle Horace-Viau, du nom du premier président du Richelieu International, sont les fers de lance de ces désignations. Depuis 2024, nous avons une nouvelle désignation, le prix Chantal Lagrois, qui était la coordonnatrice aux membres pendant plus de 35 ans à la Fondation Richelieu International. </a:t>
            </a:r>
            <a:endParaRPr lang="fr-CA" sz="1200" dirty="0">
              <a:solidFill>
                <a:srgbClr val="004D40"/>
              </a:solidFill>
              <a:latin typeface="Nexa Light" panose="02000000000000000000" pitchFamily="50" charset="0"/>
            </a:endParaRPr>
          </a:p>
        </p:txBody>
      </p:sp>
      <p:pic>
        <p:nvPicPr>
          <p:cNvPr id="6" name="Image 5">
            <a:extLst>
              <a:ext uri="{FF2B5EF4-FFF2-40B4-BE49-F238E27FC236}">
                <a16:creationId xmlns:a16="http://schemas.microsoft.com/office/drawing/2014/main" id="{9C2BB214-F65A-BDF3-EF0E-DE85F76D0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173" y="2925600"/>
            <a:ext cx="2706369" cy="3502359"/>
          </a:xfrm>
          <a:prstGeom prst="rect">
            <a:avLst/>
          </a:prstGeom>
        </p:spPr>
      </p:pic>
    </p:spTree>
    <p:extLst>
      <p:ext uri="{BB962C8B-B14F-4D97-AF65-F5344CB8AC3E}">
        <p14:creationId xmlns:p14="http://schemas.microsoft.com/office/powerpoint/2010/main" val="225554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80">
                                          <p:stCondLst>
                                            <p:cond delay="0"/>
                                          </p:stCondLst>
                                        </p:cTn>
                                        <p:tgtEl>
                                          <p:spTgt spid="6"/>
                                        </p:tgtEl>
                                      </p:cBhvr>
                                    </p:animEffect>
                                    <p:anim calcmode="lin" valueType="num">
                                      <p:cBhvr>
                                        <p:cTn id="1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1" dur="26">
                                          <p:stCondLst>
                                            <p:cond delay="650"/>
                                          </p:stCondLst>
                                        </p:cTn>
                                        <p:tgtEl>
                                          <p:spTgt spid="6"/>
                                        </p:tgtEl>
                                      </p:cBhvr>
                                      <p:to x="100000" y="60000"/>
                                    </p:animScale>
                                    <p:animScale>
                                      <p:cBhvr>
                                        <p:cTn id="22" dur="166" decel="50000">
                                          <p:stCondLst>
                                            <p:cond delay="676"/>
                                          </p:stCondLst>
                                        </p:cTn>
                                        <p:tgtEl>
                                          <p:spTgt spid="6"/>
                                        </p:tgtEl>
                                      </p:cBhvr>
                                      <p:to x="100000" y="100000"/>
                                    </p:animScale>
                                    <p:animScale>
                                      <p:cBhvr>
                                        <p:cTn id="23" dur="26">
                                          <p:stCondLst>
                                            <p:cond delay="1312"/>
                                          </p:stCondLst>
                                        </p:cTn>
                                        <p:tgtEl>
                                          <p:spTgt spid="6"/>
                                        </p:tgtEl>
                                      </p:cBhvr>
                                      <p:to x="100000" y="80000"/>
                                    </p:animScale>
                                    <p:animScale>
                                      <p:cBhvr>
                                        <p:cTn id="24" dur="166" decel="50000">
                                          <p:stCondLst>
                                            <p:cond delay="1338"/>
                                          </p:stCondLst>
                                        </p:cTn>
                                        <p:tgtEl>
                                          <p:spTgt spid="6"/>
                                        </p:tgtEl>
                                      </p:cBhvr>
                                      <p:to x="100000" y="100000"/>
                                    </p:animScale>
                                    <p:animScale>
                                      <p:cBhvr>
                                        <p:cTn id="25" dur="26">
                                          <p:stCondLst>
                                            <p:cond delay="1642"/>
                                          </p:stCondLst>
                                        </p:cTn>
                                        <p:tgtEl>
                                          <p:spTgt spid="6"/>
                                        </p:tgtEl>
                                      </p:cBhvr>
                                      <p:to x="100000" y="90000"/>
                                    </p:animScale>
                                    <p:animScale>
                                      <p:cBhvr>
                                        <p:cTn id="26" dur="166" decel="50000">
                                          <p:stCondLst>
                                            <p:cond delay="1668"/>
                                          </p:stCondLst>
                                        </p:cTn>
                                        <p:tgtEl>
                                          <p:spTgt spid="6"/>
                                        </p:tgtEl>
                                      </p:cBhvr>
                                      <p:to x="100000" y="100000"/>
                                    </p:animScale>
                                    <p:animScale>
                                      <p:cBhvr>
                                        <p:cTn id="27" dur="26">
                                          <p:stCondLst>
                                            <p:cond delay="1808"/>
                                          </p:stCondLst>
                                        </p:cTn>
                                        <p:tgtEl>
                                          <p:spTgt spid="6"/>
                                        </p:tgtEl>
                                      </p:cBhvr>
                                      <p:to x="100000" y="95000"/>
                                    </p:animScale>
                                    <p:animScale>
                                      <p:cBhvr>
                                        <p:cTn id="28" dur="166" decel="50000">
                                          <p:stCondLst>
                                            <p:cond delay="1834"/>
                                          </p:stCondLst>
                                        </p:cTn>
                                        <p:tgtEl>
                                          <p:spTgt spid="6"/>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D18FE-6B6D-EA79-8CB1-9F1B0FDD2DB5}"/>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27EB09D1-4B5F-CD88-67BA-304B009852F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1D2E45D8-726B-23DB-0295-FDF7E8B2F112}"/>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a:solidFill>
                  <a:srgbClr val="009C44"/>
                </a:solidFill>
                <a:latin typeface="Nexa Light"/>
                <a:cs typeface="Arial"/>
              </a:rPr>
              <a:t>49</a:t>
            </a:r>
            <a:r>
              <a:rPr lang="fr-CA" sz="1600" baseline="30000">
                <a:solidFill>
                  <a:srgbClr val="009C44"/>
                </a:solidFill>
                <a:latin typeface="Nexa Light"/>
                <a:cs typeface="Arial"/>
              </a:rPr>
              <a:t>e</a:t>
            </a:r>
            <a:r>
              <a:rPr lang="fr-CA" sz="1600">
                <a:solidFill>
                  <a:srgbClr val="009C44"/>
                </a:solidFill>
                <a:latin typeface="Nexa Light"/>
                <a:cs typeface="Arial"/>
              </a:rPr>
              <a:t> ASSEMBLÉE GÉNÉRALE ANNUELLE</a:t>
            </a:r>
            <a:br>
              <a:rPr lang="fr-CA" sz="1800">
                <a:solidFill>
                  <a:srgbClr val="009C44"/>
                </a:solidFill>
                <a:latin typeface="Nexa Light" panose="02000000000000000000" pitchFamily="50" charset="0"/>
                <a:cs typeface="Arial"/>
              </a:rPr>
            </a:br>
            <a:r>
              <a:rPr lang="fr-CA" sz="1400">
                <a:solidFill>
                  <a:srgbClr val="009C44"/>
                </a:solidFill>
                <a:latin typeface="Nexa Light"/>
                <a:ea typeface="MS Gothic"/>
                <a:cs typeface="Arial"/>
              </a:rPr>
              <a:t>Fondation Richelieu-International | 17 mai 2026</a:t>
            </a:r>
            <a:endParaRPr lang="fr-CA" sz="1800">
              <a:solidFill>
                <a:srgbClr val="009C44"/>
              </a:solidFill>
              <a:latin typeface="Nexa Light" panose="02000000000000000000" pitchFamily="50" charset="0"/>
              <a:ea typeface="MS Gothic" panose="020B0609070205080204" pitchFamily="49" charset="-128"/>
            </a:endParaRPr>
          </a:p>
        </p:txBody>
      </p:sp>
      <p:sp>
        <p:nvSpPr>
          <p:cNvPr id="8" name="Titre 1">
            <a:extLst>
              <a:ext uri="{FF2B5EF4-FFF2-40B4-BE49-F238E27FC236}">
                <a16:creationId xmlns:a16="http://schemas.microsoft.com/office/drawing/2014/main" id="{ED0B514E-DD23-1E7C-4570-6BC82F2D87DA}"/>
              </a:ext>
            </a:extLst>
          </p:cNvPr>
          <p:cNvSpPr txBox="1">
            <a:spLocks/>
          </p:cNvSpPr>
          <p:nvPr/>
        </p:nvSpPr>
        <p:spPr>
          <a:xfrm>
            <a:off x="636607" y="778342"/>
            <a:ext cx="8556554" cy="429569"/>
          </a:xfrm>
          <a:prstGeom prst="rect">
            <a:avLst/>
          </a:prstGeom>
          <a:noFill/>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cap="all" err="1">
                <a:solidFill>
                  <a:srgbClr val="004D40"/>
                </a:solidFill>
                <a:latin typeface="Nexa Bold" panose="02000000000000000000" pitchFamily="50" charset="0"/>
                <a:cs typeface="Arial"/>
              </a:rPr>
              <a:t>Lauréat·e·s</a:t>
            </a:r>
            <a:r>
              <a:rPr lang="fr-CA" sz="3200" cap="all">
                <a:solidFill>
                  <a:srgbClr val="004D40"/>
                </a:solidFill>
                <a:latin typeface="Nexa Bold" panose="02000000000000000000" pitchFamily="50" charset="0"/>
                <a:cs typeface="Arial"/>
              </a:rPr>
              <a:t> de prix Chantal Lagrois</a:t>
            </a:r>
          </a:p>
        </p:txBody>
      </p:sp>
      <p:sp>
        <p:nvSpPr>
          <p:cNvPr id="16" name="ZoneTexte 15">
            <a:extLst>
              <a:ext uri="{FF2B5EF4-FFF2-40B4-BE49-F238E27FC236}">
                <a16:creationId xmlns:a16="http://schemas.microsoft.com/office/drawing/2014/main" id="{A8A88663-647E-CDE7-9C63-58E324ACDACC}"/>
              </a:ext>
            </a:extLst>
          </p:cNvPr>
          <p:cNvSpPr txBox="1"/>
          <p:nvPr/>
        </p:nvSpPr>
        <p:spPr>
          <a:xfrm>
            <a:off x="1516494" y="4428323"/>
            <a:ext cx="2949181" cy="743793"/>
          </a:xfrm>
          <a:prstGeom prst="rect">
            <a:avLst/>
          </a:prstGeom>
          <a:noFill/>
        </p:spPr>
        <p:txBody>
          <a:bodyPr wrap="square" lIns="91440" tIns="45720" rIns="91440" bIns="45720" rtlCol="0" anchor="t" anchorCtr="0">
            <a:spAutoFit/>
          </a:bodyPr>
          <a:lstStyle/>
          <a:p>
            <a:pPr>
              <a:spcAft>
                <a:spcPts val="1000"/>
              </a:spcAft>
            </a:pPr>
            <a:r>
              <a:rPr lang="fr-CA" b="1">
                <a:solidFill>
                  <a:srgbClr val="004D40"/>
                </a:solidFill>
                <a:latin typeface="Nexa Bold" panose="02000000000000000000" pitchFamily="50" charset="0"/>
                <a:cs typeface="Arial"/>
              </a:rPr>
              <a:t>Michel Carrier</a:t>
            </a:r>
          </a:p>
          <a:p>
            <a:pPr>
              <a:spcAft>
                <a:spcPts val="1000"/>
              </a:spcAft>
            </a:pPr>
            <a:r>
              <a:rPr lang="fr-CA" sz="1600" b="1">
                <a:solidFill>
                  <a:srgbClr val="004D40"/>
                </a:solidFill>
                <a:latin typeface="Nexa Light"/>
                <a:cs typeface="Arial"/>
              </a:rPr>
              <a:t>Edmundston</a:t>
            </a:r>
            <a:endParaRPr lang="fr-CA" sz="2200" b="1">
              <a:solidFill>
                <a:srgbClr val="004D40"/>
              </a:solidFill>
              <a:latin typeface="Nexa Light"/>
              <a:cs typeface="Arial"/>
            </a:endParaRPr>
          </a:p>
        </p:txBody>
      </p:sp>
      <p:sp>
        <p:nvSpPr>
          <p:cNvPr id="19" name="ZoneTexte 18">
            <a:extLst>
              <a:ext uri="{FF2B5EF4-FFF2-40B4-BE49-F238E27FC236}">
                <a16:creationId xmlns:a16="http://schemas.microsoft.com/office/drawing/2014/main" id="{1DF09DA1-9F5B-66E5-7DBA-0DF8363B9D38}"/>
              </a:ext>
            </a:extLst>
          </p:cNvPr>
          <p:cNvSpPr txBox="1"/>
          <p:nvPr/>
        </p:nvSpPr>
        <p:spPr>
          <a:xfrm>
            <a:off x="5982169" y="1545745"/>
            <a:ext cx="2949181" cy="774571"/>
          </a:xfrm>
          <a:prstGeom prst="rect">
            <a:avLst/>
          </a:prstGeom>
          <a:noFill/>
        </p:spPr>
        <p:txBody>
          <a:bodyPr wrap="square" lIns="91440" tIns="45720" rIns="91440" bIns="45720" rtlCol="0" anchor="t" anchorCtr="0">
            <a:spAutoFit/>
          </a:bodyPr>
          <a:lstStyle/>
          <a:p>
            <a:pPr>
              <a:spcAft>
                <a:spcPts val="1000"/>
              </a:spcAft>
            </a:pPr>
            <a:r>
              <a:rPr lang="fr-CA" b="1">
                <a:solidFill>
                  <a:srgbClr val="004D40"/>
                </a:solidFill>
                <a:latin typeface="Nexa Bold" panose="02000000000000000000" pitchFamily="50" charset="0"/>
                <a:cs typeface="Arial"/>
              </a:rPr>
              <a:t>Poissonnerie Rive Nord</a:t>
            </a:r>
          </a:p>
          <a:p>
            <a:pPr>
              <a:spcAft>
                <a:spcPts val="1000"/>
              </a:spcAft>
            </a:pPr>
            <a:r>
              <a:rPr lang="fr-CA" b="1">
                <a:solidFill>
                  <a:srgbClr val="004D40"/>
                </a:solidFill>
                <a:latin typeface="Nexa Light"/>
                <a:cs typeface="Arial"/>
              </a:rPr>
              <a:t>Repentigny</a:t>
            </a:r>
            <a:endParaRPr lang="fr-CA" sz="2800" b="1">
              <a:solidFill>
                <a:srgbClr val="004D40"/>
              </a:solidFill>
              <a:latin typeface="Nexa Light"/>
              <a:cs typeface="Arial"/>
            </a:endParaRPr>
          </a:p>
        </p:txBody>
      </p:sp>
      <p:sp>
        <p:nvSpPr>
          <p:cNvPr id="20" name="ZoneTexte 19">
            <a:extLst>
              <a:ext uri="{FF2B5EF4-FFF2-40B4-BE49-F238E27FC236}">
                <a16:creationId xmlns:a16="http://schemas.microsoft.com/office/drawing/2014/main" id="{9D7F3B35-276B-CEA6-1ED9-C388754D2B1B}"/>
              </a:ext>
            </a:extLst>
          </p:cNvPr>
          <p:cNvSpPr txBox="1"/>
          <p:nvPr/>
        </p:nvSpPr>
        <p:spPr>
          <a:xfrm>
            <a:off x="5982169" y="2507787"/>
            <a:ext cx="2949181" cy="743793"/>
          </a:xfrm>
          <a:prstGeom prst="rect">
            <a:avLst/>
          </a:prstGeom>
          <a:noFill/>
        </p:spPr>
        <p:txBody>
          <a:bodyPr wrap="square" lIns="91440" tIns="45720" rIns="91440" bIns="45720" rtlCol="0" anchor="t" anchorCtr="0">
            <a:spAutoFit/>
          </a:bodyPr>
          <a:lstStyle/>
          <a:p>
            <a:pPr>
              <a:spcAft>
                <a:spcPts val="1000"/>
              </a:spcAft>
            </a:pPr>
            <a:r>
              <a:rPr lang="fr-CA" b="1">
                <a:solidFill>
                  <a:srgbClr val="004D40"/>
                </a:solidFill>
                <a:latin typeface="Nexa Bold" panose="02000000000000000000" pitchFamily="50" charset="0"/>
                <a:cs typeface="Arial"/>
              </a:rPr>
              <a:t>Hélène Leduc</a:t>
            </a:r>
          </a:p>
          <a:p>
            <a:pPr>
              <a:spcAft>
                <a:spcPts val="1000"/>
              </a:spcAft>
            </a:pPr>
            <a:r>
              <a:rPr lang="fr-CA" sz="1600" b="1">
                <a:solidFill>
                  <a:srgbClr val="004D40"/>
                </a:solidFill>
                <a:latin typeface="Nexa Light"/>
                <a:cs typeface="Arial"/>
              </a:rPr>
              <a:t>Buckingham</a:t>
            </a:r>
            <a:endParaRPr lang="fr-CA" sz="2200" b="1">
              <a:solidFill>
                <a:srgbClr val="004D40"/>
              </a:solidFill>
              <a:latin typeface="Nexa Light"/>
              <a:cs typeface="Arial"/>
            </a:endParaRPr>
          </a:p>
        </p:txBody>
      </p:sp>
      <p:sp>
        <p:nvSpPr>
          <p:cNvPr id="21" name="ZoneTexte 20">
            <a:extLst>
              <a:ext uri="{FF2B5EF4-FFF2-40B4-BE49-F238E27FC236}">
                <a16:creationId xmlns:a16="http://schemas.microsoft.com/office/drawing/2014/main" id="{5DFFA4DE-CC33-5986-B5BE-8BABCA27049E}"/>
              </a:ext>
            </a:extLst>
          </p:cNvPr>
          <p:cNvSpPr txBox="1"/>
          <p:nvPr/>
        </p:nvSpPr>
        <p:spPr>
          <a:xfrm>
            <a:off x="5982169" y="3469829"/>
            <a:ext cx="2949181" cy="743793"/>
          </a:xfrm>
          <a:prstGeom prst="rect">
            <a:avLst/>
          </a:prstGeom>
          <a:noFill/>
        </p:spPr>
        <p:txBody>
          <a:bodyPr wrap="square" lIns="91440" tIns="45720" rIns="91440" bIns="45720" rtlCol="0" anchor="t" anchorCtr="0">
            <a:spAutoFit/>
          </a:bodyPr>
          <a:lstStyle/>
          <a:p>
            <a:pPr>
              <a:spcAft>
                <a:spcPts val="1000"/>
              </a:spcAft>
            </a:pPr>
            <a:r>
              <a:rPr lang="fr-CA" b="1">
                <a:solidFill>
                  <a:srgbClr val="004D40"/>
                </a:solidFill>
                <a:latin typeface="Nexa Bold" panose="02000000000000000000" pitchFamily="50" charset="0"/>
                <a:cs typeface="Arial"/>
              </a:rPr>
              <a:t>Iannick Charlebois</a:t>
            </a:r>
          </a:p>
          <a:p>
            <a:pPr>
              <a:spcAft>
                <a:spcPts val="1000"/>
              </a:spcAft>
            </a:pPr>
            <a:r>
              <a:rPr lang="fr-CA" sz="1600" b="1">
                <a:solidFill>
                  <a:srgbClr val="004D40"/>
                </a:solidFill>
                <a:latin typeface="Nexa Light"/>
                <a:cs typeface="Arial"/>
              </a:rPr>
              <a:t>Lachute</a:t>
            </a:r>
            <a:endParaRPr lang="fr-CA" sz="2200" b="1">
              <a:solidFill>
                <a:srgbClr val="004D40"/>
              </a:solidFill>
              <a:latin typeface="Nexa Light"/>
              <a:cs typeface="Arial"/>
            </a:endParaRPr>
          </a:p>
        </p:txBody>
      </p:sp>
      <p:pic>
        <p:nvPicPr>
          <p:cNvPr id="3" name="Image 2">
            <a:extLst>
              <a:ext uri="{FF2B5EF4-FFF2-40B4-BE49-F238E27FC236}">
                <a16:creationId xmlns:a16="http://schemas.microsoft.com/office/drawing/2014/main" id="{749B7D53-5619-AA7A-3603-7DF6E4D32207}"/>
              </a:ext>
            </a:extLst>
          </p:cNvPr>
          <p:cNvPicPr>
            <a:picLocks noChangeAspect="1"/>
          </p:cNvPicPr>
          <p:nvPr/>
        </p:nvPicPr>
        <p:blipFill>
          <a:blip r:embed="rId3">
            <a:extLst>
              <a:ext uri="{28A0092B-C50C-407E-A947-70E740481C1C}">
                <a14:useLocalDpi xmlns:a14="http://schemas.microsoft.com/office/drawing/2010/main" val="0"/>
              </a:ext>
            </a:extLst>
          </a:blip>
          <a:srcRect l="14500" r="14500" b="6542"/>
          <a:stretch>
            <a:fillRect/>
          </a:stretch>
        </p:blipFill>
        <p:spPr>
          <a:xfrm>
            <a:off x="1570835" y="1603375"/>
            <a:ext cx="2843718" cy="2657659"/>
          </a:xfrm>
          <a:prstGeom prst="rect">
            <a:avLst/>
          </a:prstGeom>
        </p:spPr>
      </p:pic>
    </p:spTree>
    <p:extLst>
      <p:ext uri="{BB962C8B-B14F-4D97-AF65-F5344CB8AC3E}">
        <p14:creationId xmlns:p14="http://schemas.microsoft.com/office/powerpoint/2010/main" val="108149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1250"/>
                                        <p:tgtEl>
                                          <p:spTgt spid="16"/>
                                        </p:tgtEl>
                                      </p:cBhvr>
                                    </p:animEffect>
                                  </p:childTnLst>
                                </p:cTn>
                              </p:par>
                              <p:par>
                                <p:cTn id="12" presetID="22" presetClass="entr" presetSubtype="8" fill="hold" grpId="0" nodeType="withEffect">
                                  <p:stCondLst>
                                    <p:cond delay="150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1250"/>
                                        <p:tgtEl>
                                          <p:spTgt spid="19"/>
                                        </p:tgtEl>
                                      </p:cBhvr>
                                    </p:animEffect>
                                  </p:childTnLst>
                                </p:cTn>
                              </p:par>
                            </p:childTnLst>
                          </p:cTn>
                        </p:par>
                        <p:par>
                          <p:cTn id="15" fill="hold">
                            <p:stCondLst>
                              <p:cond delay="4000"/>
                            </p:stCondLst>
                            <p:childTnLst>
                              <p:par>
                                <p:cTn id="16" presetID="22" presetClass="entr" presetSubtype="8"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250"/>
                                        <p:tgtEl>
                                          <p:spTgt spid="20"/>
                                        </p:tgtEl>
                                      </p:cBhvr>
                                    </p:animEffect>
                                  </p:childTnLst>
                                </p:cTn>
                              </p:par>
                            </p:childTnLst>
                          </p:cTn>
                        </p:par>
                        <p:par>
                          <p:cTn id="19" fill="hold">
                            <p:stCondLst>
                              <p:cond delay="5250"/>
                            </p:stCondLst>
                            <p:childTnLst>
                              <p:par>
                                <p:cTn id="20" presetID="22" presetClass="entr" presetSubtype="8"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DC5A6-61C7-47E3-A6DB-F5732AD718B6}"/>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E5B3712E-B781-E09B-222B-84A2570A059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A448697F-B6BB-0D85-AFEB-B0B98AACD215}"/>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a:solidFill>
                  <a:srgbClr val="009C44"/>
                </a:solidFill>
                <a:latin typeface="Nexa Light"/>
                <a:cs typeface="Arial"/>
              </a:rPr>
              <a:t>49</a:t>
            </a:r>
            <a:r>
              <a:rPr lang="fr-CA" sz="1600" baseline="30000">
                <a:solidFill>
                  <a:srgbClr val="009C44"/>
                </a:solidFill>
                <a:latin typeface="Nexa Light"/>
                <a:cs typeface="Arial"/>
              </a:rPr>
              <a:t>e</a:t>
            </a:r>
            <a:r>
              <a:rPr lang="fr-CA" sz="1600">
                <a:solidFill>
                  <a:srgbClr val="009C44"/>
                </a:solidFill>
                <a:latin typeface="Nexa Light"/>
                <a:cs typeface="Arial"/>
              </a:rPr>
              <a:t> ASSEMBLÉE GÉNÉRALE ANNUELLE</a:t>
            </a:r>
            <a:br>
              <a:rPr lang="fr-CA" sz="1800">
                <a:solidFill>
                  <a:srgbClr val="009C44"/>
                </a:solidFill>
                <a:latin typeface="Nexa Light" panose="02000000000000000000" pitchFamily="50" charset="0"/>
                <a:cs typeface="Arial"/>
              </a:rPr>
            </a:br>
            <a:r>
              <a:rPr lang="fr-CA" sz="1400">
                <a:solidFill>
                  <a:srgbClr val="009C44"/>
                </a:solidFill>
                <a:latin typeface="Nexa Light"/>
                <a:ea typeface="MS Gothic"/>
                <a:cs typeface="Arial"/>
              </a:rPr>
              <a:t>Fondation Richelieu-International | 17 mai 2026</a:t>
            </a:r>
            <a:endParaRPr lang="fr-CA" sz="1800">
              <a:solidFill>
                <a:srgbClr val="009C44"/>
              </a:solidFill>
              <a:latin typeface="Nexa Light" panose="02000000000000000000" pitchFamily="50" charset="0"/>
              <a:ea typeface="MS Gothic" panose="020B0609070205080204" pitchFamily="49" charset="-128"/>
            </a:endParaRPr>
          </a:p>
        </p:txBody>
      </p:sp>
      <p:sp>
        <p:nvSpPr>
          <p:cNvPr id="8" name="Titre 1">
            <a:extLst>
              <a:ext uri="{FF2B5EF4-FFF2-40B4-BE49-F238E27FC236}">
                <a16:creationId xmlns:a16="http://schemas.microsoft.com/office/drawing/2014/main" id="{04CF2909-B61D-EB25-D132-2D2AB7DDFCA0}"/>
              </a:ext>
            </a:extLst>
          </p:cNvPr>
          <p:cNvSpPr txBox="1">
            <a:spLocks/>
          </p:cNvSpPr>
          <p:nvPr/>
        </p:nvSpPr>
        <p:spPr>
          <a:xfrm>
            <a:off x="636607" y="778342"/>
            <a:ext cx="9017756" cy="429569"/>
          </a:xfrm>
          <a:prstGeom prst="rect">
            <a:avLst/>
          </a:prstGeom>
          <a:noFill/>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cap="all" err="1">
                <a:solidFill>
                  <a:srgbClr val="004D40"/>
                </a:solidFill>
                <a:latin typeface="Nexa Bold" panose="02000000000000000000" pitchFamily="50" charset="0"/>
                <a:cs typeface="Arial"/>
              </a:rPr>
              <a:t>Lauréat·e·s</a:t>
            </a:r>
            <a:r>
              <a:rPr lang="fr-CA" sz="3200" cap="all">
                <a:solidFill>
                  <a:srgbClr val="004D40"/>
                </a:solidFill>
                <a:latin typeface="Nexa Bold" panose="02000000000000000000" pitchFamily="50" charset="0"/>
                <a:cs typeface="Arial"/>
              </a:rPr>
              <a:t> du prix cercle </a:t>
            </a:r>
            <a:r>
              <a:rPr lang="fr-CA" sz="3200" cap="all" err="1">
                <a:solidFill>
                  <a:srgbClr val="004D40"/>
                </a:solidFill>
                <a:latin typeface="Nexa Bold" panose="02000000000000000000" pitchFamily="50" charset="0"/>
                <a:cs typeface="Arial"/>
              </a:rPr>
              <a:t>horace</a:t>
            </a:r>
            <a:r>
              <a:rPr lang="fr-CA" sz="3200" cap="all">
                <a:solidFill>
                  <a:srgbClr val="004D40"/>
                </a:solidFill>
                <a:latin typeface="Nexa Bold" panose="02000000000000000000" pitchFamily="50" charset="0"/>
                <a:cs typeface="Arial"/>
              </a:rPr>
              <a:t> </a:t>
            </a:r>
            <a:r>
              <a:rPr lang="fr-CA" sz="3200" cap="all" err="1">
                <a:solidFill>
                  <a:srgbClr val="004D40"/>
                </a:solidFill>
                <a:latin typeface="Nexa Bold" panose="02000000000000000000" pitchFamily="50" charset="0"/>
                <a:cs typeface="Arial"/>
              </a:rPr>
              <a:t>viau</a:t>
            </a:r>
            <a:endParaRPr lang="fr-CA" sz="3200" cap="all">
              <a:solidFill>
                <a:srgbClr val="004D40"/>
              </a:solidFill>
              <a:latin typeface="Nexa Bold" panose="02000000000000000000" pitchFamily="50" charset="0"/>
              <a:cs typeface="Arial"/>
            </a:endParaRPr>
          </a:p>
        </p:txBody>
      </p:sp>
      <p:pic>
        <p:nvPicPr>
          <p:cNvPr id="2" name="Image 1">
            <a:extLst>
              <a:ext uri="{FF2B5EF4-FFF2-40B4-BE49-F238E27FC236}">
                <a16:creationId xmlns:a16="http://schemas.microsoft.com/office/drawing/2014/main" id="{D5AD294A-D3E3-2211-DC4B-8E199FF54607}"/>
              </a:ext>
            </a:extLst>
          </p:cNvPr>
          <p:cNvPicPr>
            <a:picLocks noChangeAspect="1"/>
          </p:cNvPicPr>
          <p:nvPr/>
        </p:nvPicPr>
        <p:blipFill>
          <a:blip r:embed="rId3">
            <a:extLst>
              <a:ext uri="{28A0092B-C50C-407E-A947-70E740481C1C}">
                <a14:useLocalDpi xmlns:a14="http://schemas.microsoft.com/office/drawing/2010/main" val="0"/>
              </a:ext>
            </a:extLst>
          </a:blip>
          <a:srcRect t="3271" b="3271"/>
          <a:stretch/>
        </p:blipFill>
        <p:spPr>
          <a:xfrm>
            <a:off x="1569226" y="1609542"/>
            <a:ext cx="2843717" cy="2657658"/>
          </a:xfrm>
          <a:prstGeom prst="rect">
            <a:avLst/>
          </a:prstGeom>
        </p:spPr>
      </p:pic>
      <p:sp>
        <p:nvSpPr>
          <p:cNvPr id="4" name="ZoneTexte 3">
            <a:extLst>
              <a:ext uri="{FF2B5EF4-FFF2-40B4-BE49-F238E27FC236}">
                <a16:creationId xmlns:a16="http://schemas.microsoft.com/office/drawing/2014/main" id="{C67FA0C9-ABAC-045F-A5DA-4D5C5BEF7E24}"/>
              </a:ext>
            </a:extLst>
          </p:cNvPr>
          <p:cNvSpPr txBox="1"/>
          <p:nvPr/>
        </p:nvSpPr>
        <p:spPr>
          <a:xfrm>
            <a:off x="1516494" y="4428323"/>
            <a:ext cx="2949181" cy="743793"/>
          </a:xfrm>
          <a:prstGeom prst="rect">
            <a:avLst/>
          </a:prstGeom>
          <a:noFill/>
        </p:spPr>
        <p:txBody>
          <a:bodyPr wrap="square" lIns="91440" tIns="45720" rIns="91440" bIns="45720" rtlCol="0" anchor="t" anchorCtr="0">
            <a:spAutoFit/>
          </a:bodyPr>
          <a:lstStyle/>
          <a:p>
            <a:pPr>
              <a:spcAft>
                <a:spcPts val="1000"/>
              </a:spcAft>
            </a:pPr>
            <a:r>
              <a:rPr lang="fr-CA" b="1">
                <a:solidFill>
                  <a:srgbClr val="004D40"/>
                </a:solidFill>
                <a:latin typeface="Nexa Bold" panose="02000000000000000000" pitchFamily="50" charset="0"/>
                <a:cs typeface="Arial"/>
              </a:rPr>
              <a:t>Jean-François Beaudet</a:t>
            </a:r>
          </a:p>
          <a:p>
            <a:pPr>
              <a:spcAft>
                <a:spcPts val="1000"/>
              </a:spcAft>
            </a:pPr>
            <a:r>
              <a:rPr lang="fr-CA" sz="1600" b="1">
                <a:solidFill>
                  <a:srgbClr val="004D40"/>
                </a:solidFill>
                <a:latin typeface="Nexa Light"/>
                <a:cs typeface="Arial"/>
              </a:rPr>
              <a:t>La Pocatière</a:t>
            </a:r>
            <a:endParaRPr lang="fr-CA" sz="2200" b="1">
              <a:solidFill>
                <a:srgbClr val="004D40"/>
              </a:solidFill>
              <a:latin typeface="Nexa Light"/>
              <a:cs typeface="Arial"/>
            </a:endParaRPr>
          </a:p>
        </p:txBody>
      </p:sp>
      <p:pic>
        <p:nvPicPr>
          <p:cNvPr id="9" name="Image 8">
            <a:extLst>
              <a:ext uri="{FF2B5EF4-FFF2-40B4-BE49-F238E27FC236}">
                <a16:creationId xmlns:a16="http://schemas.microsoft.com/office/drawing/2014/main" id="{2997FD31-1BBB-71B9-6BED-F99C5028F5C6}"/>
              </a:ext>
            </a:extLst>
          </p:cNvPr>
          <p:cNvPicPr>
            <a:picLocks noChangeAspect="1"/>
          </p:cNvPicPr>
          <p:nvPr/>
        </p:nvPicPr>
        <p:blipFill>
          <a:blip r:embed="rId4">
            <a:extLst>
              <a:ext uri="{28A0092B-C50C-407E-A947-70E740481C1C}">
                <a14:useLocalDpi xmlns:a14="http://schemas.microsoft.com/office/drawing/2010/main" val="0"/>
              </a:ext>
            </a:extLst>
          </a:blip>
          <a:srcRect t="23271" b="30001"/>
          <a:stretch>
            <a:fillRect/>
          </a:stretch>
        </p:blipFill>
        <p:spPr>
          <a:xfrm>
            <a:off x="6034901" y="1609542"/>
            <a:ext cx="2843717" cy="2657658"/>
          </a:xfrm>
          <a:prstGeom prst="rect">
            <a:avLst/>
          </a:prstGeom>
        </p:spPr>
      </p:pic>
      <p:sp>
        <p:nvSpPr>
          <p:cNvPr id="11" name="ZoneTexte 10">
            <a:extLst>
              <a:ext uri="{FF2B5EF4-FFF2-40B4-BE49-F238E27FC236}">
                <a16:creationId xmlns:a16="http://schemas.microsoft.com/office/drawing/2014/main" id="{C3E4E1C9-4061-5431-927A-52B59DF20C1E}"/>
              </a:ext>
            </a:extLst>
          </p:cNvPr>
          <p:cNvSpPr txBox="1"/>
          <p:nvPr/>
        </p:nvSpPr>
        <p:spPr>
          <a:xfrm>
            <a:off x="5982169" y="4428323"/>
            <a:ext cx="2949181" cy="743793"/>
          </a:xfrm>
          <a:prstGeom prst="rect">
            <a:avLst/>
          </a:prstGeom>
          <a:noFill/>
        </p:spPr>
        <p:txBody>
          <a:bodyPr wrap="square" lIns="91440" tIns="45720" rIns="91440" bIns="45720" rtlCol="0" anchor="t" anchorCtr="0">
            <a:spAutoFit/>
          </a:bodyPr>
          <a:lstStyle/>
          <a:p>
            <a:pPr>
              <a:spcAft>
                <a:spcPts val="1000"/>
              </a:spcAft>
            </a:pPr>
            <a:r>
              <a:rPr lang="fr-CA" b="1">
                <a:solidFill>
                  <a:srgbClr val="004D40"/>
                </a:solidFill>
                <a:latin typeface="Nexa Bold" panose="02000000000000000000" pitchFamily="50" charset="0"/>
                <a:cs typeface="Arial"/>
              </a:rPr>
              <a:t>Membres Richelieu</a:t>
            </a:r>
          </a:p>
          <a:p>
            <a:pPr>
              <a:spcAft>
                <a:spcPts val="1000"/>
              </a:spcAft>
            </a:pPr>
            <a:r>
              <a:rPr lang="fr-CA" sz="1600" b="1" err="1">
                <a:solidFill>
                  <a:srgbClr val="004D40"/>
                </a:solidFill>
                <a:latin typeface="Nexa Light"/>
                <a:cs typeface="Arial"/>
              </a:rPr>
              <a:t>Paquetville</a:t>
            </a:r>
            <a:endParaRPr lang="fr-CA" sz="2200" b="1">
              <a:solidFill>
                <a:srgbClr val="004D40"/>
              </a:solidFill>
              <a:latin typeface="Nexa Light"/>
              <a:cs typeface="Arial"/>
            </a:endParaRPr>
          </a:p>
        </p:txBody>
      </p:sp>
    </p:spTree>
    <p:extLst>
      <p:ext uri="{BB962C8B-B14F-4D97-AF65-F5344CB8AC3E}">
        <p14:creationId xmlns:p14="http://schemas.microsoft.com/office/powerpoint/2010/main" val="29944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250"/>
                                        <p:tgtEl>
                                          <p:spTgt spid="4"/>
                                        </p:tgtEl>
                                      </p:cBhvr>
                                    </p:animEffect>
                                  </p:childTnLst>
                                </p:cTn>
                              </p:par>
                              <p:par>
                                <p:cTn id="12" presetID="22" presetClass="entr" presetSubtype="8" fill="hold" nodeType="withEffect">
                                  <p:stCondLst>
                                    <p:cond delay="125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1250"/>
                                        <p:tgtEl>
                                          <p:spTgt spid="9"/>
                                        </p:tgtEl>
                                      </p:cBhvr>
                                    </p:animEffect>
                                  </p:childTnLst>
                                </p:cTn>
                              </p:par>
                              <p:par>
                                <p:cTn id="15" presetID="22" presetClass="entr" presetSubtype="8" fill="hold" grpId="0" nodeType="withEffect">
                                  <p:stCondLst>
                                    <p:cond delay="25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1B6EC-C047-3D6B-7916-96C832248175}"/>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79358AA0-1E46-EAB1-8EB8-3EA7812FF96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3FDC2CEA-D7CC-6F10-C100-D3C7165CBFDB}"/>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a:solidFill>
                  <a:srgbClr val="009C44"/>
                </a:solidFill>
                <a:latin typeface="Nexa Light"/>
                <a:cs typeface="Arial"/>
              </a:rPr>
              <a:t>49</a:t>
            </a:r>
            <a:r>
              <a:rPr lang="fr-CA" sz="1600" baseline="30000">
                <a:solidFill>
                  <a:srgbClr val="009C44"/>
                </a:solidFill>
                <a:latin typeface="Nexa Light"/>
                <a:cs typeface="Arial"/>
              </a:rPr>
              <a:t>e</a:t>
            </a:r>
            <a:r>
              <a:rPr lang="fr-CA" sz="1600">
                <a:solidFill>
                  <a:srgbClr val="009C44"/>
                </a:solidFill>
                <a:latin typeface="Nexa Light"/>
                <a:cs typeface="Arial"/>
              </a:rPr>
              <a:t> ASSEMBLÉE GÉNÉRALE ANNUELLE</a:t>
            </a:r>
            <a:br>
              <a:rPr lang="fr-CA" sz="1800">
                <a:solidFill>
                  <a:srgbClr val="009C44"/>
                </a:solidFill>
                <a:latin typeface="Nexa Light" panose="02000000000000000000" pitchFamily="50" charset="0"/>
                <a:cs typeface="Arial"/>
              </a:rPr>
            </a:br>
            <a:r>
              <a:rPr lang="fr-CA" sz="1400">
                <a:solidFill>
                  <a:srgbClr val="009C44"/>
                </a:solidFill>
                <a:latin typeface="Nexa Light"/>
                <a:ea typeface="MS Gothic"/>
                <a:cs typeface="Arial"/>
              </a:rPr>
              <a:t>Fondation Richelieu-International | 17 mai 2026</a:t>
            </a:r>
            <a:endParaRPr lang="fr-CA" sz="1800">
              <a:solidFill>
                <a:srgbClr val="009C44"/>
              </a:solidFill>
              <a:latin typeface="Nexa Light" panose="02000000000000000000" pitchFamily="50" charset="0"/>
              <a:ea typeface="MS Gothic" panose="020B0609070205080204" pitchFamily="49" charset="-128"/>
            </a:endParaRPr>
          </a:p>
        </p:txBody>
      </p:sp>
      <p:pic>
        <p:nvPicPr>
          <p:cNvPr id="2" name="Image 1">
            <a:extLst>
              <a:ext uri="{FF2B5EF4-FFF2-40B4-BE49-F238E27FC236}">
                <a16:creationId xmlns:a16="http://schemas.microsoft.com/office/drawing/2014/main" id="{B30E9C11-294C-7ED7-5936-6733440585F9}"/>
              </a:ext>
            </a:extLst>
          </p:cNvPr>
          <p:cNvPicPr>
            <a:picLocks noChangeAspect="1"/>
          </p:cNvPicPr>
          <p:nvPr/>
        </p:nvPicPr>
        <p:blipFill>
          <a:blip r:embed="rId4">
            <a:extLst>
              <a:ext uri="{28A0092B-C50C-407E-A947-70E740481C1C}">
                <a14:useLocalDpi xmlns:a14="http://schemas.microsoft.com/office/drawing/2010/main" val="0"/>
              </a:ext>
            </a:extLst>
          </a:blip>
          <a:srcRect l="9846" r="9846"/>
          <a:stretch/>
        </p:blipFill>
        <p:spPr>
          <a:xfrm rot="5400000">
            <a:off x="1662255" y="1516513"/>
            <a:ext cx="2657658" cy="2843717"/>
          </a:xfrm>
          <a:prstGeom prst="rect">
            <a:avLst/>
          </a:prstGeom>
        </p:spPr>
      </p:pic>
      <p:sp>
        <p:nvSpPr>
          <p:cNvPr id="4" name="ZoneTexte 3">
            <a:extLst>
              <a:ext uri="{FF2B5EF4-FFF2-40B4-BE49-F238E27FC236}">
                <a16:creationId xmlns:a16="http://schemas.microsoft.com/office/drawing/2014/main" id="{C56E748F-CF1D-181B-F1B4-3DDD061AF0B0}"/>
              </a:ext>
            </a:extLst>
          </p:cNvPr>
          <p:cNvSpPr txBox="1"/>
          <p:nvPr/>
        </p:nvSpPr>
        <p:spPr>
          <a:xfrm>
            <a:off x="1516494" y="4428323"/>
            <a:ext cx="2949181" cy="743793"/>
          </a:xfrm>
          <a:prstGeom prst="rect">
            <a:avLst/>
          </a:prstGeom>
          <a:noFill/>
        </p:spPr>
        <p:txBody>
          <a:bodyPr wrap="square" lIns="91440" tIns="45720" rIns="91440" bIns="45720" rtlCol="0" anchor="t" anchorCtr="0">
            <a:spAutoFit/>
          </a:bodyPr>
          <a:lstStyle/>
          <a:p>
            <a:pPr>
              <a:spcAft>
                <a:spcPts val="1000"/>
              </a:spcAft>
            </a:pPr>
            <a:r>
              <a:rPr lang="fr-CA" b="1">
                <a:solidFill>
                  <a:srgbClr val="004D40"/>
                </a:solidFill>
                <a:latin typeface="Nexa Bold" panose="02000000000000000000" pitchFamily="50" charset="0"/>
                <a:cs typeface="Arial"/>
              </a:rPr>
              <a:t>René Fortin</a:t>
            </a:r>
          </a:p>
          <a:p>
            <a:pPr>
              <a:spcAft>
                <a:spcPts val="1000"/>
              </a:spcAft>
            </a:pPr>
            <a:r>
              <a:rPr lang="fr-CA" sz="1600" b="1">
                <a:solidFill>
                  <a:srgbClr val="004D40"/>
                </a:solidFill>
                <a:latin typeface="Nexa Light"/>
                <a:cs typeface="Arial"/>
              </a:rPr>
              <a:t>Montmagny</a:t>
            </a:r>
            <a:endParaRPr lang="fr-CA" sz="2200" b="1">
              <a:solidFill>
                <a:srgbClr val="004D40"/>
              </a:solidFill>
              <a:latin typeface="Nexa Light"/>
              <a:cs typeface="Arial"/>
            </a:endParaRPr>
          </a:p>
        </p:txBody>
      </p:sp>
      <p:sp>
        <p:nvSpPr>
          <p:cNvPr id="11" name="ZoneTexte 10">
            <a:extLst>
              <a:ext uri="{FF2B5EF4-FFF2-40B4-BE49-F238E27FC236}">
                <a16:creationId xmlns:a16="http://schemas.microsoft.com/office/drawing/2014/main" id="{C966BC1E-AD9E-F5F1-303F-CB4E1B7F2DA3}"/>
              </a:ext>
            </a:extLst>
          </p:cNvPr>
          <p:cNvSpPr txBox="1"/>
          <p:nvPr/>
        </p:nvSpPr>
        <p:spPr>
          <a:xfrm>
            <a:off x="5088508" y="1545745"/>
            <a:ext cx="2949181" cy="743793"/>
          </a:xfrm>
          <a:prstGeom prst="rect">
            <a:avLst/>
          </a:prstGeom>
          <a:noFill/>
        </p:spPr>
        <p:txBody>
          <a:bodyPr wrap="square" lIns="91440" tIns="45720" rIns="91440" bIns="45720" rtlCol="0" anchor="t" anchorCtr="0">
            <a:spAutoFit/>
          </a:bodyPr>
          <a:lstStyle/>
          <a:p>
            <a:pPr>
              <a:spcAft>
                <a:spcPts val="1000"/>
              </a:spcAft>
            </a:pPr>
            <a:r>
              <a:rPr lang="fr-CA" b="1">
                <a:solidFill>
                  <a:srgbClr val="004D40"/>
                </a:solidFill>
                <a:latin typeface="Nexa Bold" panose="02000000000000000000" pitchFamily="50" charset="0"/>
                <a:cs typeface="Arial"/>
              </a:rPr>
              <a:t>Claude Cliche</a:t>
            </a:r>
          </a:p>
          <a:p>
            <a:pPr>
              <a:spcAft>
                <a:spcPts val="1000"/>
              </a:spcAft>
            </a:pPr>
            <a:r>
              <a:rPr lang="fr-CA" sz="1600" b="1">
                <a:solidFill>
                  <a:srgbClr val="004D40"/>
                </a:solidFill>
                <a:latin typeface="Nexa Light"/>
                <a:cs typeface="Arial"/>
              </a:rPr>
              <a:t>St-Joseph de Beauce</a:t>
            </a:r>
            <a:endParaRPr lang="fr-CA" sz="2200" b="1">
              <a:solidFill>
                <a:srgbClr val="004D40"/>
              </a:solidFill>
              <a:latin typeface="Nexa Light"/>
              <a:cs typeface="Arial"/>
            </a:endParaRPr>
          </a:p>
        </p:txBody>
      </p:sp>
      <p:sp>
        <p:nvSpPr>
          <p:cNvPr id="3" name="ZoneTexte 2">
            <a:extLst>
              <a:ext uri="{FF2B5EF4-FFF2-40B4-BE49-F238E27FC236}">
                <a16:creationId xmlns:a16="http://schemas.microsoft.com/office/drawing/2014/main" id="{1BBF721E-CF14-3DA3-6DFA-12C1ADC0BBDD}"/>
              </a:ext>
            </a:extLst>
          </p:cNvPr>
          <p:cNvSpPr txBox="1"/>
          <p:nvPr/>
        </p:nvSpPr>
        <p:spPr>
          <a:xfrm>
            <a:off x="5088507" y="2507787"/>
            <a:ext cx="2949181" cy="743793"/>
          </a:xfrm>
          <a:prstGeom prst="rect">
            <a:avLst/>
          </a:prstGeom>
          <a:noFill/>
        </p:spPr>
        <p:txBody>
          <a:bodyPr wrap="square" lIns="91440" tIns="45720" rIns="91440" bIns="45720" rtlCol="0" anchor="t" anchorCtr="0">
            <a:spAutoFit/>
          </a:bodyPr>
          <a:lstStyle/>
          <a:p>
            <a:pPr>
              <a:spcAft>
                <a:spcPts val="1000"/>
              </a:spcAft>
            </a:pPr>
            <a:r>
              <a:rPr lang="fr-CA" b="1">
                <a:solidFill>
                  <a:srgbClr val="004D40"/>
                </a:solidFill>
                <a:latin typeface="Nexa Bold" panose="02000000000000000000" pitchFamily="50" charset="0"/>
                <a:cs typeface="Arial"/>
              </a:rPr>
              <a:t>Jean-Marie Boudreau</a:t>
            </a:r>
          </a:p>
          <a:p>
            <a:pPr>
              <a:spcAft>
                <a:spcPts val="1000"/>
              </a:spcAft>
            </a:pPr>
            <a:r>
              <a:rPr lang="fr-CA" sz="1600" b="1">
                <a:solidFill>
                  <a:srgbClr val="004D40"/>
                </a:solidFill>
                <a:latin typeface="Nexa Light"/>
                <a:cs typeface="Arial"/>
              </a:rPr>
              <a:t>Tracadie</a:t>
            </a:r>
            <a:endParaRPr lang="fr-CA" sz="2200" b="1">
              <a:solidFill>
                <a:srgbClr val="004D40"/>
              </a:solidFill>
              <a:latin typeface="Nexa Light"/>
              <a:cs typeface="Arial"/>
            </a:endParaRPr>
          </a:p>
        </p:txBody>
      </p:sp>
      <p:sp>
        <p:nvSpPr>
          <p:cNvPr id="10" name="ZoneTexte 9">
            <a:extLst>
              <a:ext uri="{FF2B5EF4-FFF2-40B4-BE49-F238E27FC236}">
                <a16:creationId xmlns:a16="http://schemas.microsoft.com/office/drawing/2014/main" id="{2FD0BA05-ADEB-B625-A712-3CDD32186745}"/>
              </a:ext>
            </a:extLst>
          </p:cNvPr>
          <p:cNvSpPr txBox="1"/>
          <p:nvPr/>
        </p:nvSpPr>
        <p:spPr>
          <a:xfrm>
            <a:off x="5088507" y="3466672"/>
            <a:ext cx="2949181" cy="743793"/>
          </a:xfrm>
          <a:prstGeom prst="rect">
            <a:avLst/>
          </a:prstGeom>
          <a:noFill/>
        </p:spPr>
        <p:txBody>
          <a:bodyPr wrap="square" lIns="91440" tIns="45720" rIns="91440" bIns="45720" rtlCol="0" anchor="t" anchorCtr="0">
            <a:spAutoFit/>
          </a:bodyPr>
          <a:lstStyle/>
          <a:p>
            <a:pPr>
              <a:spcAft>
                <a:spcPts val="1000"/>
              </a:spcAft>
            </a:pPr>
            <a:r>
              <a:rPr lang="fr-CA" b="1">
                <a:solidFill>
                  <a:srgbClr val="004D40"/>
                </a:solidFill>
                <a:latin typeface="Nexa Bold" panose="02000000000000000000" pitchFamily="50" charset="0"/>
                <a:cs typeface="Arial"/>
              </a:rPr>
              <a:t>Yves Michaud</a:t>
            </a:r>
          </a:p>
          <a:p>
            <a:pPr>
              <a:spcAft>
                <a:spcPts val="1000"/>
              </a:spcAft>
            </a:pPr>
            <a:r>
              <a:rPr lang="fr-CA" sz="1600" b="1">
                <a:solidFill>
                  <a:srgbClr val="004D40"/>
                </a:solidFill>
                <a:latin typeface="Nexa Light"/>
                <a:cs typeface="Arial"/>
              </a:rPr>
              <a:t>Bathurst</a:t>
            </a:r>
            <a:endParaRPr lang="fr-CA" sz="2200" b="1">
              <a:solidFill>
                <a:srgbClr val="004D40"/>
              </a:solidFill>
              <a:latin typeface="Nexa Light"/>
              <a:cs typeface="Arial"/>
            </a:endParaRPr>
          </a:p>
        </p:txBody>
      </p:sp>
      <p:sp>
        <p:nvSpPr>
          <p:cNvPr id="12" name="ZoneTexte 11">
            <a:extLst>
              <a:ext uri="{FF2B5EF4-FFF2-40B4-BE49-F238E27FC236}">
                <a16:creationId xmlns:a16="http://schemas.microsoft.com/office/drawing/2014/main" id="{30FE18D4-CDAB-CD9A-1BD2-8A34B24B40B2}"/>
              </a:ext>
            </a:extLst>
          </p:cNvPr>
          <p:cNvSpPr txBox="1"/>
          <p:nvPr/>
        </p:nvSpPr>
        <p:spPr>
          <a:xfrm>
            <a:off x="8249922" y="1545745"/>
            <a:ext cx="2949181" cy="774571"/>
          </a:xfrm>
          <a:prstGeom prst="rect">
            <a:avLst/>
          </a:prstGeom>
          <a:noFill/>
        </p:spPr>
        <p:txBody>
          <a:bodyPr wrap="square" lIns="91440" tIns="45720" rIns="91440" bIns="45720" rtlCol="0" anchor="t" anchorCtr="0">
            <a:spAutoFit/>
          </a:bodyPr>
          <a:lstStyle/>
          <a:p>
            <a:pPr>
              <a:spcAft>
                <a:spcPts val="1000"/>
              </a:spcAft>
            </a:pPr>
            <a:r>
              <a:rPr lang="fr-CA" b="1">
                <a:solidFill>
                  <a:srgbClr val="004D40"/>
                </a:solidFill>
                <a:latin typeface="Nexa Bold" panose="02000000000000000000" pitchFamily="50" charset="0"/>
                <a:cs typeface="Arial"/>
              </a:rPr>
              <a:t>Michel Lavoie</a:t>
            </a:r>
          </a:p>
          <a:p>
            <a:pPr>
              <a:spcAft>
                <a:spcPts val="1000"/>
              </a:spcAft>
            </a:pPr>
            <a:r>
              <a:rPr lang="fr-CA" b="1">
                <a:solidFill>
                  <a:srgbClr val="004D40"/>
                </a:solidFill>
                <a:latin typeface="Nexa Light"/>
                <a:cs typeface="Arial"/>
              </a:rPr>
              <a:t>Du Grand Sudbury</a:t>
            </a:r>
            <a:endParaRPr lang="fr-CA" sz="2800" b="1">
              <a:solidFill>
                <a:srgbClr val="004D40"/>
              </a:solidFill>
              <a:latin typeface="Nexa Light"/>
              <a:cs typeface="Arial"/>
            </a:endParaRPr>
          </a:p>
        </p:txBody>
      </p:sp>
      <p:sp>
        <p:nvSpPr>
          <p:cNvPr id="13" name="ZoneTexte 12">
            <a:extLst>
              <a:ext uri="{FF2B5EF4-FFF2-40B4-BE49-F238E27FC236}">
                <a16:creationId xmlns:a16="http://schemas.microsoft.com/office/drawing/2014/main" id="{D3EED712-607A-2492-F355-D77E37ED4B5C}"/>
              </a:ext>
            </a:extLst>
          </p:cNvPr>
          <p:cNvSpPr txBox="1"/>
          <p:nvPr/>
        </p:nvSpPr>
        <p:spPr>
          <a:xfrm>
            <a:off x="8249921" y="2507787"/>
            <a:ext cx="2949181" cy="743793"/>
          </a:xfrm>
          <a:prstGeom prst="rect">
            <a:avLst/>
          </a:prstGeom>
          <a:noFill/>
        </p:spPr>
        <p:txBody>
          <a:bodyPr wrap="square" lIns="91440" tIns="45720" rIns="91440" bIns="45720" rtlCol="0" anchor="t" anchorCtr="0">
            <a:spAutoFit/>
          </a:bodyPr>
          <a:lstStyle/>
          <a:p>
            <a:pPr>
              <a:spcAft>
                <a:spcPts val="1000"/>
              </a:spcAft>
            </a:pPr>
            <a:r>
              <a:rPr lang="fr-CA" b="1">
                <a:solidFill>
                  <a:srgbClr val="004D40"/>
                </a:solidFill>
                <a:latin typeface="Nexa Bold" panose="02000000000000000000" pitchFamily="50" charset="0"/>
                <a:cs typeface="Arial"/>
              </a:rPr>
              <a:t>Robert Bruyere</a:t>
            </a:r>
          </a:p>
          <a:p>
            <a:pPr>
              <a:spcAft>
                <a:spcPts val="1000"/>
              </a:spcAft>
            </a:pPr>
            <a:r>
              <a:rPr lang="fr-CA" sz="1600" b="1">
                <a:solidFill>
                  <a:srgbClr val="004D40"/>
                </a:solidFill>
                <a:latin typeface="Nexa Light"/>
                <a:cs typeface="Arial"/>
              </a:rPr>
              <a:t>Welland</a:t>
            </a:r>
            <a:endParaRPr lang="fr-CA" sz="2200" b="1">
              <a:solidFill>
                <a:srgbClr val="004D40"/>
              </a:solidFill>
              <a:latin typeface="Nexa Light"/>
              <a:cs typeface="Arial"/>
            </a:endParaRPr>
          </a:p>
        </p:txBody>
      </p:sp>
      <p:sp>
        <p:nvSpPr>
          <p:cNvPr id="14" name="ZoneTexte 13">
            <a:extLst>
              <a:ext uri="{FF2B5EF4-FFF2-40B4-BE49-F238E27FC236}">
                <a16:creationId xmlns:a16="http://schemas.microsoft.com/office/drawing/2014/main" id="{31F9C7BA-C810-485C-7A08-E0EBF9C8F87E}"/>
              </a:ext>
            </a:extLst>
          </p:cNvPr>
          <p:cNvSpPr txBox="1"/>
          <p:nvPr/>
        </p:nvSpPr>
        <p:spPr>
          <a:xfrm>
            <a:off x="8249921" y="3469829"/>
            <a:ext cx="2949181" cy="743793"/>
          </a:xfrm>
          <a:prstGeom prst="rect">
            <a:avLst/>
          </a:prstGeom>
          <a:noFill/>
        </p:spPr>
        <p:txBody>
          <a:bodyPr wrap="square" lIns="91440" tIns="45720" rIns="91440" bIns="45720" rtlCol="0" anchor="t" anchorCtr="0">
            <a:spAutoFit/>
          </a:bodyPr>
          <a:lstStyle/>
          <a:p>
            <a:pPr>
              <a:spcAft>
                <a:spcPts val="1000"/>
              </a:spcAft>
            </a:pPr>
            <a:r>
              <a:rPr lang="fr-CA" b="1">
                <a:solidFill>
                  <a:srgbClr val="004D40"/>
                </a:solidFill>
                <a:latin typeface="Nexa Bold" panose="02000000000000000000" pitchFamily="50" charset="0"/>
                <a:cs typeface="Arial"/>
              </a:rPr>
              <a:t>Jacques Goulet</a:t>
            </a:r>
          </a:p>
          <a:p>
            <a:pPr>
              <a:spcAft>
                <a:spcPts val="1000"/>
              </a:spcAft>
            </a:pPr>
            <a:r>
              <a:rPr lang="fr-CA" sz="1600" b="1">
                <a:solidFill>
                  <a:srgbClr val="004D40"/>
                </a:solidFill>
                <a:latin typeface="Nexa Light"/>
                <a:cs typeface="Arial"/>
              </a:rPr>
              <a:t>Québec-Ancienne-Lorette</a:t>
            </a:r>
            <a:endParaRPr lang="fr-CA" sz="2200" b="1">
              <a:solidFill>
                <a:srgbClr val="004D40"/>
              </a:solidFill>
              <a:latin typeface="Nexa Light"/>
              <a:cs typeface="Arial"/>
            </a:endParaRPr>
          </a:p>
        </p:txBody>
      </p:sp>
      <p:sp>
        <p:nvSpPr>
          <p:cNvPr id="15" name="ZoneTexte 14">
            <a:extLst>
              <a:ext uri="{FF2B5EF4-FFF2-40B4-BE49-F238E27FC236}">
                <a16:creationId xmlns:a16="http://schemas.microsoft.com/office/drawing/2014/main" id="{AEB67974-A934-17BC-A25A-9B12BFDBA3E3}"/>
              </a:ext>
            </a:extLst>
          </p:cNvPr>
          <p:cNvSpPr txBox="1"/>
          <p:nvPr/>
        </p:nvSpPr>
        <p:spPr>
          <a:xfrm>
            <a:off x="8249921" y="4431872"/>
            <a:ext cx="2949181" cy="743793"/>
          </a:xfrm>
          <a:prstGeom prst="rect">
            <a:avLst/>
          </a:prstGeom>
          <a:noFill/>
        </p:spPr>
        <p:txBody>
          <a:bodyPr wrap="square" lIns="91440" tIns="45720" rIns="91440" bIns="45720" rtlCol="0" anchor="t" anchorCtr="0">
            <a:spAutoFit/>
          </a:bodyPr>
          <a:lstStyle/>
          <a:p>
            <a:pPr>
              <a:spcAft>
                <a:spcPts val="1000"/>
              </a:spcAft>
            </a:pPr>
            <a:r>
              <a:rPr lang="fr-CA" b="1">
                <a:solidFill>
                  <a:srgbClr val="004D40"/>
                </a:solidFill>
                <a:latin typeface="Nexa Bold" panose="02000000000000000000" pitchFamily="50" charset="0"/>
                <a:cs typeface="Arial"/>
              </a:rPr>
              <a:t>Frederick O Neil</a:t>
            </a:r>
          </a:p>
          <a:p>
            <a:pPr>
              <a:spcAft>
                <a:spcPts val="1000"/>
              </a:spcAft>
            </a:pPr>
            <a:r>
              <a:rPr lang="fr-CA" sz="1600" b="1">
                <a:solidFill>
                  <a:srgbClr val="004D40"/>
                </a:solidFill>
                <a:latin typeface="Nexa Light"/>
                <a:cs typeface="Arial"/>
              </a:rPr>
              <a:t>Caraquet</a:t>
            </a:r>
            <a:endParaRPr lang="fr-CA" sz="2200" b="1">
              <a:solidFill>
                <a:srgbClr val="004D40"/>
              </a:solidFill>
              <a:latin typeface="Nexa Light"/>
              <a:cs typeface="Arial"/>
            </a:endParaRPr>
          </a:p>
        </p:txBody>
      </p:sp>
      <p:sp>
        <p:nvSpPr>
          <p:cNvPr id="17" name="Titre 1">
            <a:extLst>
              <a:ext uri="{FF2B5EF4-FFF2-40B4-BE49-F238E27FC236}">
                <a16:creationId xmlns:a16="http://schemas.microsoft.com/office/drawing/2014/main" id="{CE56B6D5-27AD-4778-C4B7-41C696A434FB}"/>
              </a:ext>
            </a:extLst>
          </p:cNvPr>
          <p:cNvSpPr txBox="1">
            <a:spLocks/>
          </p:cNvSpPr>
          <p:nvPr/>
        </p:nvSpPr>
        <p:spPr>
          <a:xfrm>
            <a:off x="636607" y="778342"/>
            <a:ext cx="9017756" cy="429569"/>
          </a:xfrm>
          <a:prstGeom prst="rect">
            <a:avLst/>
          </a:prstGeom>
          <a:noFill/>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cap="all" err="1">
                <a:solidFill>
                  <a:srgbClr val="004D40"/>
                </a:solidFill>
                <a:latin typeface="Nexa Bold" panose="02000000000000000000" pitchFamily="50" charset="0"/>
                <a:cs typeface="Arial"/>
              </a:rPr>
              <a:t>Lauréat·e·s</a:t>
            </a:r>
            <a:r>
              <a:rPr lang="fr-CA" sz="3200" cap="all">
                <a:solidFill>
                  <a:srgbClr val="004D40"/>
                </a:solidFill>
                <a:latin typeface="Nexa Bold" panose="02000000000000000000" pitchFamily="50" charset="0"/>
                <a:cs typeface="Arial"/>
              </a:rPr>
              <a:t> du prix cercle </a:t>
            </a:r>
            <a:r>
              <a:rPr lang="fr-CA" sz="3200" cap="all" err="1">
                <a:solidFill>
                  <a:srgbClr val="004D40"/>
                </a:solidFill>
                <a:latin typeface="Nexa Bold" panose="02000000000000000000" pitchFamily="50" charset="0"/>
                <a:cs typeface="Arial"/>
              </a:rPr>
              <a:t>horace</a:t>
            </a:r>
            <a:r>
              <a:rPr lang="fr-CA" sz="3200" cap="all">
                <a:solidFill>
                  <a:srgbClr val="004D40"/>
                </a:solidFill>
                <a:latin typeface="Nexa Bold" panose="02000000000000000000" pitchFamily="50" charset="0"/>
                <a:cs typeface="Arial"/>
              </a:rPr>
              <a:t> </a:t>
            </a:r>
            <a:r>
              <a:rPr lang="fr-CA" sz="3200" cap="all" err="1">
                <a:solidFill>
                  <a:srgbClr val="004D40"/>
                </a:solidFill>
                <a:latin typeface="Nexa Bold" panose="02000000000000000000" pitchFamily="50" charset="0"/>
                <a:cs typeface="Arial"/>
              </a:rPr>
              <a:t>viau</a:t>
            </a:r>
            <a:endParaRPr lang="fr-CA" sz="3200" cap="all">
              <a:solidFill>
                <a:srgbClr val="004D40"/>
              </a:solidFill>
              <a:latin typeface="Nexa Bold" panose="02000000000000000000" pitchFamily="50" charset="0"/>
              <a:cs typeface="Arial"/>
            </a:endParaRPr>
          </a:p>
        </p:txBody>
      </p:sp>
      <p:sp>
        <p:nvSpPr>
          <p:cNvPr id="8" name="ZoneTexte 7">
            <a:extLst>
              <a:ext uri="{FF2B5EF4-FFF2-40B4-BE49-F238E27FC236}">
                <a16:creationId xmlns:a16="http://schemas.microsoft.com/office/drawing/2014/main" id="{44D3B43D-4825-C719-A1E8-EC6933F13400}"/>
              </a:ext>
            </a:extLst>
          </p:cNvPr>
          <p:cNvSpPr txBox="1"/>
          <p:nvPr/>
        </p:nvSpPr>
        <p:spPr>
          <a:xfrm>
            <a:off x="5145485" y="4428715"/>
            <a:ext cx="2949181" cy="743793"/>
          </a:xfrm>
          <a:prstGeom prst="rect">
            <a:avLst/>
          </a:prstGeom>
          <a:noFill/>
        </p:spPr>
        <p:txBody>
          <a:bodyPr wrap="square" lIns="91440" tIns="45720" rIns="91440" bIns="45720" rtlCol="0" anchor="t" anchorCtr="0">
            <a:spAutoFit/>
          </a:bodyPr>
          <a:lstStyle/>
          <a:p>
            <a:pPr>
              <a:spcAft>
                <a:spcPts val="1000"/>
              </a:spcAft>
            </a:pPr>
            <a:r>
              <a:rPr lang="fr-CA" b="1">
                <a:solidFill>
                  <a:srgbClr val="004D40"/>
                </a:solidFill>
                <a:latin typeface="Nexa Bold" panose="02000000000000000000" pitchFamily="50" charset="0"/>
                <a:cs typeface="Arial"/>
              </a:rPr>
              <a:t>Michel Rosa</a:t>
            </a:r>
          </a:p>
          <a:p>
            <a:pPr>
              <a:spcAft>
                <a:spcPts val="1000"/>
              </a:spcAft>
            </a:pPr>
            <a:r>
              <a:rPr lang="fr-CA" sz="1600" b="1">
                <a:solidFill>
                  <a:srgbClr val="004D40"/>
                </a:solidFill>
                <a:latin typeface="Nexa Light"/>
                <a:cs typeface="Arial"/>
              </a:rPr>
              <a:t>Granby</a:t>
            </a:r>
            <a:endParaRPr lang="fr-CA" sz="2200" b="1">
              <a:solidFill>
                <a:srgbClr val="004D40"/>
              </a:solidFill>
              <a:latin typeface="Nexa Light"/>
              <a:cs typeface="Arial"/>
            </a:endParaRPr>
          </a:p>
        </p:txBody>
      </p:sp>
    </p:spTree>
    <p:extLst>
      <p:ext uri="{BB962C8B-B14F-4D97-AF65-F5344CB8AC3E}">
        <p14:creationId xmlns:p14="http://schemas.microsoft.com/office/powerpoint/2010/main" val="235499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250"/>
                                        <p:tgtEl>
                                          <p:spTgt spid="4"/>
                                        </p:tgtEl>
                                      </p:cBhvr>
                                    </p:animEffect>
                                  </p:childTnLst>
                                </p:cTn>
                              </p:par>
                            </p:childTnLst>
                          </p:cTn>
                        </p:par>
                        <p:par>
                          <p:cTn id="12" fill="hold">
                            <p:stCondLst>
                              <p:cond delay="2500"/>
                            </p:stCondLst>
                            <p:childTnLst>
                              <p:par>
                                <p:cTn id="13" presetID="22" presetClass="entr" presetSubtype="8" fill="hold" grpId="0" nodeType="afterEffect">
                                  <p:stCondLst>
                                    <p:cond delay="1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1250"/>
                                        <p:tgtEl>
                                          <p:spTgt spid="11"/>
                                        </p:tgtEl>
                                      </p:cBhvr>
                                    </p:animEffect>
                                  </p:childTnLst>
                                </p:cTn>
                              </p:par>
                            </p:childTnLst>
                          </p:cTn>
                        </p:par>
                        <p:par>
                          <p:cTn id="16" fill="hold">
                            <p:stCondLst>
                              <p:cond delay="385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250"/>
                                        <p:tgtEl>
                                          <p:spTgt spid="3"/>
                                        </p:tgtEl>
                                      </p:cBhvr>
                                    </p:animEffect>
                                  </p:childTnLst>
                                </p:cTn>
                              </p:par>
                            </p:childTnLst>
                          </p:cTn>
                        </p:par>
                        <p:par>
                          <p:cTn id="20" fill="hold">
                            <p:stCondLst>
                              <p:cond delay="51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1250"/>
                                        <p:tgtEl>
                                          <p:spTgt spid="10"/>
                                        </p:tgtEl>
                                      </p:cBhvr>
                                    </p:animEffect>
                                  </p:childTnLst>
                                </p:cTn>
                              </p:par>
                            </p:childTnLst>
                          </p:cTn>
                        </p:par>
                        <p:par>
                          <p:cTn id="24" fill="hold">
                            <p:stCondLst>
                              <p:cond delay="635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250"/>
                                        <p:tgtEl>
                                          <p:spTgt spid="8"/>
                                        </p:tgtEl>
                                      </p:cBhvr>
                                    </p:animEffect>
                                  </p:childTnLst>
                                </p:cTn>
                              </p:par>
                            </p:childTnLst>
                          </p:cTn>
                        </p:par>
                        <p:par>
                          <p:cTn id="28" fill="hold">
                            <p:stCondLst>
                              <p:cond delay="7600"/>
                            </p:stCondLst>
                            <p:childTnLst>
                              <p:par>
                                <p:cTn id="29" presetID="22" presetClass="entr" presetSubtype="8" fill="hold" grpId="0" nodeType="afterEffect">
                                  <p:stCondLst>
                                    <p:cond delay="10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250"/>
                                        <p:tgtEl>
                                          <p:spTgt spid="12"/>
                                        </p:tgtEl>
                                      </p:cBhvr>
                                    </p:animEffect>
                                  </p:childTnLst>
                                </p:cTn>
                              </p:par>
                            </p:childTnLst>
                          </p:cTn>
                        </p:par>
                        <p:par>
                          <p:cTn id="32" fill="hold">
                            <p:stCondLst>
                              <p:cond delay="895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1250"/>
                                        <p:tgtEl>
                                          <p:spTgt spid="13"/>
                                        </p:tgtEl>
                                      </p:cBhvr>
                                    </p:animEffect>
                                  </p:childTnLst>
                                </p:cTn>
                              </p:par>
                            </p:childTnLst>
                          </p:cTn>
                        </p:par>
                        <p:par>
                          <p:cTn id="36" fill="hold">
                            <p:stCondLst>
                              <p:cond delay="102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1250"/>
                                        <p:tgtEl>
                                          <p:spTgt spid="14"/>
                                        </p:tgtEl>
                                      </p:cBhvr>
                                    </p:animEffect>
                                  </p:childTnLst>
                                </p:cTn>
                              </p:par>
                            </p:childTnLst>
                          </p:cTn>
                        </p:par>
                        <p:par>
                          <p:cTn id="40" fill="hold">
                            <p:stCondLst>
                              <p:cond delay="11450"/>
                            </p:stCondLst>
                            <p:childTnLst>
                              <p:par>
                                <p:cTn id="41" presetID="22" presetClass="entr" presetSubtype="8"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3" grpId="0"/>
      <p:bldP spid="10" grpId="0"/>
      <p:bldP spid="12" grpId="0"/>
      <p:bldP spid="13" grpId="0"/>
      <p:bldP spid="14" grpId="0"/>
      <p:bldP spid="15" grpId="0"/>
      <p:bldP spid="8" grpId="0"/>
    </p:bldLst>
  </p:timing>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31930-7E86-2E83-8474-49E825825771}"/>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9FBE4958-8772-CF50-968B-42785DD6964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E213B1ED-BE2D-825E-D19F-1B10CA53A946}"/>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dirty="0">
                <a:solidFill>
                  <a:srgbClr val="009C44"/>
                </a:solidFill>
                <a:latin typeface="Nexa Light"/>
                <a:cs typeface="Arial"/>
              </a:rPr>
              <a:t>49</a:t>
            </a:r>
            <a:r>
              <a:rPr lang="fr-CA" sz="1600" baseline="30000" dirty="0">
                <a:solidFill>
                  <a:srgbClr val="009C44"/>
                </a:solidFill>
                <a:latin typeface="Nexa Light"/>
                <a:cs typeface="Arial"/>
              </a:rPr>
              <a:t>e</a:t>
            </a:r>
            <a:r>
              <a:rPr lang="fr-CA" sz="1600" dirty="0">
                <a:solidFill>
                  <a:srgbClr val="009C44"/>
                </a:solidFill>
                <a:latin typeface="Nexa Light"/>
                <a:cs typeface="Arial"/>
              </a:rPr>
              <a:t> ASSEMBLÉE GÉNÉRALE ANNUELLE</a:t>
            </a:r>
            <a:br>
              <a:rPr lang="fr-CA" sz="1800" dirty="0">
                <a:solidFill>
                  <a:srgbClr val="009C44"/>
                </a:solidFill>
                <a:latin typeface="Nexa Light" panose="02000000000000000000" pitchFamily="50" charset="0"/>
                <a:cs typeface="Arial"/>
              </a:rPr>
            </a:br>
            <a:r>
              <a:rPr lang="fr-CA" sz="1400" dirty="0">
                <a:solidFill>
                  <a:srgbClr val="009C44"/>
                </a:solidFill>
                <a:latin typeface="Nexa Light"/>
                <a:ea typeface="MS Gothic"/>
                <a:cs typeface="Arial"/>
              </a:rPr>
              <a:t>Fondation Richelieu-International | 17 mai 2026</a:t>
            </a:r>
            <a:endParaRPr lang="fr-CA" sz="1800" dirty="0">
              <a:solidFill>
                <a:srgbClr val="009C44"/>
              </a:solidFill>
              <a:latin typeface="Nexa Light" panose="02000000000000000000" pitchFamily="50" charset="0"/>
              <a:ea typeface="MS Gothic" panose="020B0609070205080204" pitchFamily="49" charset="-128"/>
            </a:endParaRPr>
          </a:p>
        </p:txBody>
      </p:sp>
      <p:sp>
        <p:nvSpPr>
          <p:cNvPr id="2" name="ZoneTexte 1">
            <a:extLst>
              <a:ext uri="{FF2B5EF4-FFF2-40B4-BE49-F238E27FC236}">
                <a16:creationId xmlns:a16="http://schemas.microsoft.com/office/drawing/2014/main" id="{4D042CA3-5A2B-10EF-DA89-508E951503C0}"/>
              </a:ext>
            </a:extLst>
          </p:cNvPr>
          <p:cNvSpPr txBox="1"/>
          <p:nvPr/>
        </p:nvSpPr>
        <p:spPr>
          <a:xfrm>
            <a:off x="660904" y="1189462"/>
            <a:ext cx="10717572" cy="2285241"/>
          </a:xfrm>
          <a:prstGeom prst="rect">
            <a:avLst/>
          </a:prstGeom>
          <a:noFill/>
        </p:spPr>
        <p:txBody>
          <a:bodyPr wrap="square" lIns="91440" tIns="45720" rIns="91440" bIns="45720" rtlCol="0" anchor="t" anchorCtr="0">
            <a:spAutoFit/>
          </a:bodyPr>
          <a:lstStyle/>
          <a:p>
            <a:pPr marL="457200" indent="-457200" algn="just">
              <a:lnSpc>
                <a:spcPct val="150000"/>
              </a:lnSpc>
              <a:buFont typeface="+mj-lt"/>
              <a:buAutoNum type="arabicPeriod"/>
            </a:pPr>
            <a:r>
              <a:rPr lang="fr-CA" sz="2200" dirty="0">
                <a:solidFill>
                  <a:srgbClr val="004D40"/>
                </a:solidFill>
                <a:latin typeface="Nexa Light"/>
                <a:cs typeface="Arial"/>
              </a:rPr>
              <a:t>Vérification</a:t>
            </a:r>
            <a:r>
              <a:rPr lang="fr-CA" sz="2200" dirty="0">
                <a:solidFill>
                  <a:srgbClr val="004D40"/>
                </a:solidFill>
                <a:latin typeface="Nexa Light"/>
                <a:cs typeface="Arial" panose="020B0604020202020204" pitchFamily="34" charset="0"/>
              </a:rPr>
              <a:t> des</a:t>
            </a:r>
            <a:r>
              <a:rPr lang="fr-CA" sz="2200" dirty="0">
                <a:solidFill>
                  <a:srgbClr val="004D40"/>
                </a:solidFill>
                <a:latin typeface="Nexa Light"/>
                <a:cs typeface="Arial"/>
              </a:rPr>
              <a:t> présences, des procurations et du quorum</a:t>
            </a:r>
          </a:p>
          <a:p>
            <a:pPr marL="457200" indent="-457200" algn="just">
              <a:lnSpc>
                <a:spcPct val="150000"/>
              </a:lnSpc>
              <a:buFont typeface="+mj-lt"/>
              <a:buAutoNum type="arabicPeriod"/>
            </a:pPr>
            <a:endParaRPr lang="fr-CA" sz="2200" dirty="0">
              <a:solidFill>
                <a:srgbClr val="004D40"/>
              </a:solidFill>
              <a:latin typeface="Nexa Light"/>
              <a:cs typeface="Arial"/>
            </a:endParaRPr>
          </a:p>
          <a:p>
            <a:pPr marL="457200" indent="-457200" algn="just">
              <a:lnSpc>
                <a:spcPct val="150000"/>
              </a:lnSpc>
              <a:buFont typeface="+mj-lt"/>
              <a:buAutoNum type="arabicPeriod"/>
            </a:pPr>
            <a:r>
              <a:rPr lang="fr-CA" sz="2200" dirty="0">
                <a:solidFill>
                  <a:srgbClr val="004D40"/>
                </a:solidFill>
                <a:latin typeface="Nexa Light" panose="02000000000000000000" pitchFamily="50" charset="0"/>
                <a:cs typeface="Arial" panose="020B0604020202020204" pitchFamily="34" charset="0"/>
              </a:rPr>
              <a:t>Mot de bienvenue du président international et rappel des consignes </a:t>
            </a:r>
          </a:p>
          <a:p>
            <a:pPr algn="just">
              <a:lnSpc>
                <a:spcPct val="150000"/>
              </a:lnSpc>
            </a:pPr>
            <a:endParaRPr lang="fr-CA" dirty="0">
              <a:solidFill>
                <a:srgbClr val="004D40"/>
              </a:solidFill>
              <a:latin typeface="Nexa Light" panose="02000000000000000000" pitchFamily="50" charset="0"/>
              <a:cs typeface="Arial" panose="020B0604020202020204" pitchFamily="34" charset="0"/>
            </a:endParaRPr>
          </a:p>
          <a:p>
            <a:pPr algn="just">
              <a:lnSpc>
                <a:spcPct val="150000"/>
              </a:lnSpc>
            </a:pPr>
            <a:r>
              <a:rPr lang="fr-CA" sz="1200" dirty="0">
                <a:solidFill>
                  <a:srgbClr val="009C44"/>
                </a:solidFill>
                <a:latin typeface="Nexa Light" panose="02000000000000000000" pitchFamily="50" charset="0"/>
                <a:cs typeface="Arial" panose="020B0604020202020204" pitchFamily="34" charset="0"/>
              </a:rPr>
              <a:t>* C’est le président d’assemblée qui va autoriser les droits de parole au moment où il le précisera.</a:t>
            </a:r>
          </a:p>
        </p:txBody>
      </p:sp>
    </p:spTree>
    <p:extLst>
      <p:ext uri="{BB962C8B-B14F-4D97-AF65-F5344CB8AC3E}">
        <p14:creationId xmlns:p14="http://schemas.microsoft.com/office/powerpoint/2010/main" val="1855305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528A7-8793-9DD1-3899-7FD867844571}"/>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36556E8C-5F18-C5A2-B678-1D2EEDFF23F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C930CD3C-6EA6-FEC7-5B8D-1FD7B10D83F4}"/>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a:solidFill>
                  <a:srgbClr val="009C44"/>
                </a:solidFill>
                <a:latin typeface="Nexa Light"/>
                <a:cs typeface="Arial"/>
              </a:rPr>
              <a:t>49</a:t>
            </a:r>
            <a:r>
              <a:rPr lang="fr-CA" sz="1600" baseline="30000">
                <a:solidFill>
                  <a:srgbClr val="009C44"/>
                </a:solidFill>
                <a:latin typeface="Nexa Light"/>
                <a:cs typeface="Arial"/>
              </a:rPr>
              <a:t>e</a:t>
            </a:r>
            <a:r>
              <a:rPr lang="fr-CA" sz="1600">
                <a:solidFill>
                  <a:srgbClr val="009C44"/>
                </a:solidFill>
                <a:latin typeface="Nexa Light"/>
                <a:cs typeface="Arial"/>
              </a:rPr>
              <a:t> ASSEMBLÉE GÉNÉRALE ANNUELLE</a:t>
            </a:r>
            <a:br>
              <a:rPr lang="fr-CA" sz="1800">
                <a:solidFill>
                  <a:srgbClr val="009C44"/>
                </a:solidFill>
                <a:latin typeface="Nexa Light" panose="02000000000000000000" pitchFamily="50" charset="0"/>
                <a:cs typeface="Arial"/>
              </a:rPr>
            </a:br>
            <a:r>
              <a:rPr lang="fr-CA" sz="1400">
                <a:solidFill>
                  <a:srgbClr val="009C44"/>
                </a:solidFill>
                <a:latin typeface="Nexa Light"/>
                <a:ea typeface="MS Gothic"/>
                <a:cs typeface="Arial"/>
              </a:rPr>
              <a:t>Fondation Richelieu-International | 17 mai 2026</a:t>
            </a:r>
            <a:endParaRPr lang="fr-CA" sz="1800">
              <a:solidFill>
                <a:srgbClr val="009C44"/>
              </a:solidFill>
              <a:latin typeface="Nexa Light" panose="02000000000000000000" pitchFamily="50" charset="0"/>
              <a:ea typeface="MS Gothic" panose="020B0609070205080204" pitchFamily="49" charset="-128"/>
            </a:endParaRPr>
          </a:p>
        </p:txBody>
      </p:sp>
      <p:sp>
        <p:nvSpPr>
          <p:cNvPr id="2" name="ZoneTexte 1">
            <a:extLst>
              <a:ext uri="{FF2B5EF4-FFF2-40B4-BE49-F238E27FC236}">
                <a16:creationId xmlns:a16="http://schemas.microsoft.com/office/drawing/2014/main" id="{9BF80AC7-1A6C-B3A9-F3A2-52A096D2F5C0}"/>
              </a:ext>
            </a:extLst>
          </p:cNvPr>
          <p:cNvSpPr txBox="1"/>
          <p:nvPr/>
        </p:nvSpPr>
        <p:spPr>
          <a:xfrm>
            <a:off x="660904" y="1552035"/>
            <a:ext cx="10717572" cy="3097002"/>
          </a:xfrm>
          <a:prstGeom prst="rect">
            <a:avLst/>
          </a:prstGeom>
          <a:noFill/>
        </p:spPr>
        <p:txBody>
          <a:bodyPr wrap="square" lIns="91440" tIns="45720" rIns="91440" bIns="45720" rtlCol="0" anchor="t" anchorCtr="0">
            <a:spAutoFit/>
          </a:bodyPr>
          <a:lstStyle/>
          <a:p>
            <a:pPr algn="just">
              <a:lnSpc>
                <a:spcPct val="150000"/>
              </a:lnSpc>
            </a:pPr>
            <a:r>
              <a:rPr lang="fr-FR" sz="2200">
                <a:solidFill>
                  <a:srgbClr val="004D40"/>
                </a:solidFill>
                <a:latin typeface="Nexa Light"/>
                <a:cs typeface="Arial"/>
              </a:rPr>
              <a:t>Renouveau suite à la COVID-19.​</a:t>
            </a:r>
          </a:p>
          <a:p>
            <a:pPr algn="just">
              <a:lnSpc>
                <a:spcPct val="150000"/>
              </a:lnSpc>
            </a:pPr>
            <a:endParaRPr lang="fr-FR" sz="2200">
              <a:solidFill>
                <a:srgbClr val="004D40"/>
              </a:solidFill>
              <a:latin typeface="Nexa Light"/>
              <a:cs typeface="Arial"/>
            </a:endParaRPr>
          </a:p>
          <a:p>
            <a:pPr algn="just">
              <a:lnSpc>
                <a:spcPct val="150000"/>
              </a:lnSpc>
            </a:pPr>
            <a:r>
              <a:rPr lang="fr-FR" sz="2200">
                <a:solidFill>
                  <a:srgbClr val="004D40"/>
                </a:solidFill>
                <a:latin typeface="Nexa Light"/>
                <a:cs typeface="Arial"/>
              </a:rPr>
              <a:t>Toute cette réflexion, ce chambardement, ce déploiement des forces passent par l’élément le plus important aux yeux de la jeunesse : </a:t>
            </a:r>
            <a:r>
              <a:rPr lang="fr-FR" sz="2200">
                <a:solidFill>
                  <a:srgbClr val="004D40"/>
                </a:solidFill>
                <a:latin typeface="Nexa Bold" panose="02000000000000000000" pitchFamily="50" charset="0"/>
                <a:cs typeface="Arial"/>
              </a:rPr>
              <a:t>l’environnement</a:t>
            </a:r>
            <a:r>
              <a:rPr lang="fr-FR" sz="2200">
                <a:solidFill>
                  <a:srgbClr val="004D40"/>
                </a:solidFill>
                <a:latin typeface="Nexa Light"/>
                <a:cs typeface="Arial"/>
              </a:rPr>
              <a:t>.</a:t>
            </a:r>
          </a:p>
          <a:p>
            <a:pPr marL="914400" lvl="1" indent="-457200" algn="just">
              <a:lnSpc>
                <a:spcPct val="150000"/>
              </a:lnSpc>
              <a:buFont typeface="Arial" panose="020B0604020202020204" pitchFamily="34" charset="0"/>
              <a:buChar char="•"/>
            </a:pPr>
            <a:r>
              <a:rPr lang="fr-FR" sz="2200">
                <a:solidFill>
                  <a:srgbClr val="004D40"/>
                </a:solidFill>
                <a:latin typeface="Nexa Light"/>
                <a:cs typeface="Arial"/>
              </a:rPr>
              <a:t>En ciblant la protection de l’environnement, nous serons en mesure d’assurer un avenir à nos jeunes. </a:t>
            </a:r>
          </a:p>
        </p:txBody>
      </p:sp>
      <p:sp>
        <p:nvSpPr>
          <p:cNvPr id="3" name="Titre 1">
            <a:extLst>
              <a:ext uri="{FF2B5EF4-FFF2-40B4-BE49-F238E27FC236}">
                <a16:creationId xmlns:a16="http://schemas.microsoft.com/office/drawing/2014/main" id="{6999F93F-7FB0-6603-0045-38B93CDE7B68}"/>
              </a:ext>
            </a:extLst>
          </p:cNvPr>
          <p:cNvSpPr txBox="1">
            <a:spLocks/>
          </p:cNvSpPr>
          <p:nvPr/>
        </p:nvSpPr>
        <p:spPr>
          <a:xfrm>
            <a:off x="636607" y="778342"/>
            <a:ext cx="7945418" cy="429569"/>
          </a:xfrm>
          <a:prstGeom prst="rect">
            <a:avLst/>
          </a:prstGeom>
          <a:noFill/>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cap="all">
                <a:solidFill>
                  <a:srgbClr val="004D40"/>
                </a:solidFill>
                <a:latin typeface="Nexa Bold" panose="02000000000000000000" pitchFamily="50" charset="0"/>
                <a:cs typeface="Arial"/>
              </a:rPr>
              <a:t>Changement de mission en 2019</a:t>
            </a:r>
          </a:p>
        </p:txBody>
      </p:sp>
    </p:spTree>
    <p:extLst>
      <p:ext uri="{BB962C8B-B14F-4D97-AF65-F5344CB8AC3E}">
        <p14:creationId xmlns:p14="http://schemas.microsoft.com/office/powerpoint/2010/main" val="409864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575" decel="100000" fill="hold"/>
                                        <p:tgtEl>
                                          <p:spTgt spid="2"/>
                                        </p:tgtEl>
                                        <p:attrNameLst>
                                          <p:attrName>ppt_y</p:attrName>
                                        </p:attrNameLst>
                                      </p:cBhvr>
                                      <p:tavLst>
                                        <p:tav tm="0">
                                          <p:val>
                                            <p:strVal val="#ppt_y+1"/>
                                          </p:val>
                                        </p:tav>
                                        <p:tav tm="100000">
                                          <p:val>
                                            <p:strVal val="#ppt_y-.03"/>
                                          </p:val>
                                        </p:tav>
                                      </p:tavLst>
                                    </p:anim>
                                    <p:anim calcmode="lin" valueType="num">
                                      <p:cBhvr>
                                        <p:cTn id="10" dur="175" accel="100000" fill="hold">
                                          <p:stCondLst>
                                            <p:cond delay="1575"/>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4ABE2-C67A-8CE2-4D9A-690A602EB25D}"/>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4A82571C-31FF-8297-C760-61DD98BA4C3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F9BCF4F9-04A2-FF74-E067-50AC8238D015}"/>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a:solidFill>
                  <a:srgbClr val="009C44"/>
                </a:solidFill>
                <a:latin typeface="Nexa Light"/>
                <a:cs typeface="Arial"/>
              </a:rPr>
              <a:t>49</a:t>
            </a:r>
            <a:r>
              <a:rPr lang="fr-CA" sz="1600" baseline="30000">
                <a:solidFill>
                  <a:srgbClr val="009C44"/>
                </a:solidFill>
                <a:latin typeface="Nexa Light"/>
                <a:cs typeface="Arial"/>
              </a:rPr>
              <a:t>e</a:t>
            </a:r>
            <a:r>
              <a:rPr lang="fr-CA" sz="1600">
                <a:solidFill>
                  <a:srgbClr val="009C44"/>
                </a:solidFill>
                <a:latin typeface="Nexa Light"/>
                <a:cs typeface="Arial"/>
              </a:rPr>
              <a:t> ASSEMBLÉE GÉNÉRALE ANNUELLE</a:t>
            </a:r>
            <a:br>
              <a:rPr lang="fr-CA" sz="1800">
                <a:solidFill>
                  <a:srgbClr val="009C44"/>
                </a:solidFill>
                <a:latin typeface="Nexa Light" panose="02000000000000000000" pitchFamily="50" charset="0"/>
                <a:cs typeface="Arial"/>
              </a:rPr>
            </a:br>
            <a:r>
              <a:rPr lang="fr-CA" sz="1400">
                <a:solidFill>
                  <a:srgbClr val="009C44"/>
                </a:solidFill>
                <a:latin typeface="Nexa Light"/>
                <a:ea typeface="MS Gothic"/>
                <a:cs typeface="Arial"/>
              </a:rPr>
              <a:t>Fondation Richelieu-International | 17 mai 2026</a:t>
            </a:r>
            <a:endParaRPr lang="fr-CA" sz="1800">
              <a:solidFill>
                <a:srgbClr val="009C44"/>
              </a:solidFill>
              <a:latin typeface="Nexa Light" panose="02000000000000000000" pitchFamily="50" charset="0"/>
              <a:ea typeface="MS Gothic" panose="020B0609070205080204" pitchFamily="49" charset="-128"/>
            </a:endParaRPr>
          </a:p>
        </p:txBody>
      </p:sp>
      <p:sp>
        <p:nvSpPr>
          <p:cNvPr id="2" name="ZoneTexte 1">
            <a:extLst>
              <a:ext uri="{FF2B5EF4-FFF2-40B4-BE49-F238E27FC236}">
                <a16:creationId xmlns:a16="http://schemas.microsoft.com/office/drawing/2014/main" id="{A6EE3453-486B-D663-E7AF-E3A8B29F0241}"/>
              </a:ext>
            </a:extLst>
          </p:cNvPr>
          <p:cNvSpPr txBox="1"/>
          <p:nvPr/>
        </p:nvSpPr>
        <p:spPr>
          <a:xfrm>
            <a:off x="660904" y="1189462"/>
            <a:ext cx="10717572" cy="2078839"/>
          </a:xfrm>
          <a:prstGeom prst="rect">
            <a:avLst/>
          </a:prstGeom>
          <a:noFill/>
        </p:spPr>
        <p:txBody>
          <a:bodyPr wrap="square" lIns="91440" tIns="45720" rIns="91440" bIns="45720" rtlCol="0" anchor="t" anchorCtr="0">
            <a:spAutoFit/>
          </a:bodyPr>
          <a:lstStyle/>
          <a:p>
            <a:pPr>
              <a:lnSpc>
                <a:spcPct val="150000"/>
              </a:lnSpc>
            </a:pPr>
            <a:r>
              <a:rPr lang="fr-FR" sz="2200">
                <a:solidFill>
                  <a:srgbClr val="004D40"/>
                </a:solidFill>
                <a:latin typeface="Nexa Light"/>
                <a:cs typeface="Arial"/>
              </a:rPr>
              <a:t>La Fondation Richelieu International est fière d’accorder des subventions pour soutenir des projets porteurs en Ontario, au Québec et au Nouveau-Brunswick. Ces initiatives contribuent à la protection de l’environnement, à l’éducation des jeunes et au mieux-être des communautés.​</a:t>
            </a:r>
          </a:p>
        </p:txBody>
      </p:sp>
    </p:spTree>
    <p:extLst>
      <p:ext uri="{BB962C8B-B14F-4D97-AF65-F5344CB8AC3E}">
        <p14:creationId xmlns:p14="http://schemas.microsoft.com/office/powerpoint/2010/main" val="382781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575" decel="100000" fill="hold"/>
                                        <p:tgtEl>
                                          <p:spTgt spid="2"/>
                                        </p:tgtEl>
                                        <p:attrNameLst>
                                          <p:attrName>ppt_y</p:attrName>
                                        </p:attrNameLst>
                                      </p:cBhvr>
                                      <p:tavLst>
                                        <p:tav tm="0">
                                          <p:val>
                                            <p:strVal val="#ppt_y+1"/>
                                          </p:val>
                                        </p:tav>
                                        <p:tav tm="100000">
                                          <p:val>
                                            <p:strVal val="#ppt_y-.03"/>
                                          </p:val>
                                        </p:tav>
                                      </p:tavLst>
                                    </p:anim>
                                    <p:anim calcmode="lin" valueType="num">
                                      <p:cBhvr>
                                        <p:cTn id="10" dur="175" accel="100000" fill="hold">
                                          <p:stCondLst>
                                            <p:cond delay="1575"/>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22897-AF59-9E88-201C-B97A5559C81E}"/>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B356F823-424B-5F61-B88F-ACD9E92285C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3828FEE2-C356-C983-EB4C-2CA552583A93}"/>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a:solidFill>
                  <a:srgbClr val="009C44"/>
                </a:solidFill>
                <a:latin typeface="Nexa Light"/>
                <a:cs typeface="Arial"/>
              </a:rPr>
              <a:t>49</a:t>
            </a:r>
            <a:r>
              <a:rPr lang="fr-CA" sz="1600" baseline="30000">
                <a:solidFill>
                  <a:srgbClr val="009C44"/>
                </a:solidFill>
                <a:latin typeface="Nexa Light"/>
                <a:cs typeface="Arial"/>
              </a:rPr>
              <a:t>e</a:t>
            </a:r>
            <a:r>
              <a:rPr lang="fr-CA" sz="1600">
                <a:solidFill>
                  <a:srgbClr val="009C44"/>
                </a:solidFill>
                <a:latin typeface="Nexa Light"/>
                <a:cs typeface="Arial"/>
              </a:rPr>
              <a:t> ASSEMBLÉE GÉNÉRALE ANNUELLE</a:t>
            </a:r>
            <a:br>
              <a:rPr lang="fr-CA" sz="1800">
                <a:solidFill>
                  <a:srgbClr val="009C44"/>
                </a:solidFill>
                <a:latin typeface="Nexa Light" panose="02000000000000000000" pitchFamily="50" charset="0"/>
                <a:cs typeface="Arial"/>
              </a:rPr>
            </a:br>
            <a:r>
              <a:rPr lang="fr-CA" sz="1400">
                <a:solidFill>
                  <a:srgbClr val="009C44"/>
                </a:solidFill>
                <a:latin typeface="Nexa Light"/>
                <a:ea typeface="MS Gothic"/>
                <a:cs typeface="Arial"/>
              </a:rPr>
              <a:t>Fondation Richelieu-International | 17 mai 2026</a:t>
            </a:r>
            <a:endParaRPr lang="fr-CA" sz="1800">
              <a:solidFill>
                <a:srgbClr val="009C44"/>
              </a:solidFill>
              <a:latin typeface="Nexa Light" panose="02000000000000000000" pitchFamily="50" charset="0"/>
              <a:ea typeface="MS Gothic" panose="020B0609070205080204" pitchFamily="49" charset="-128"/>
            </a:endParaRPr>
          </a:p>
        </p:txBody>
      </p:sp>
      <p:sp>
        <p:nvSpPr>
          <p:cNvPr id="8" name="Titre 1">
            <a:extLst>
              <a:ext uri="{FF2B5EF4-FFF2-40B4-BE49-F238E27FC236}">
                <a16:creationId xmlns:a16="http://schemas.microsoft.com/office/drawing/2014/main" id="{4654556C-B015-2DC6-BFA5-D71573D83820}"/>
              </a:ext>
            </a:extLst>
          </p:cNvPr>
          <p:cNvSpPr txBox="1">
            <a:spLocks/>
          </p:cNvSpPr>
          <p:nvPr/>
        </p:nvSpPr>
        <p:spPr>
          <a:xfrm>
            <a:off x="636607" y="778342"/>
            <a:ext cx="9430846" cy="429569"/>
          </a:xfrm>
          <a:prstGeom prst="rect">
            <a:avLst/>
          </a:prstGeom>
          <a:noFill/>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cap="all">
                <a:solidFill>
                  <a:srgbClr val="004D40"/>
                </a:solidFill>
                <a:latin typeface="Nexa Bold" panose="02000000000000000000" pitchFamily="50" charset="0"/>
                <a:cs typeface="Arial"/>
              </a:rPr>
              <a:t>Introduction aux projets subventionnés et réalisés en 2025-2026</a:t>
            </a:r>
          </a:p>
        </p:txBody>
      </p:sp>
      <p:pic>
        <p:nvPicPr>
          <p:cNvPr id="4" name="Image 3">
            <a:extLst>
              <a:ext uri="{FF2B5EF4-FFF2-40B4-BE49-F238E27FC236}">
                <a16:creationId xmlns:a16="http://schemas.microsoft.com/office/drawing/2014/main" id="{9295735C-B68E-2E5A-AA71-9F58CFB8A68B}"/>
              </a:ext>
            </a:extLst>
          </p:cNvPr>
          <p:cNvPicPr>
            <a:picLocks noChangeAspect="1"/>
          </p:cNvPicPr>
          <p:nvPr/>
        </p:nvPicPr>
        <p:blipFill>
          <a:blip r:embed="rId3">
            <a:extLst>
              <a:ext uri="{28A0092B-C50C-407E-A947-70E740481C1C}">
                <a14:useLocalDpi xmlns:a14="http://schemas.microsoft.com/office/drawing/2010/main" val="0"/>
              </a:ext>
            </a:extLst>
          </a:blip>
          <a:srcRect l="14815" r="14815"/>
          <a:stretch/>
        </p:blipFill>
        <p:spPr>
          <a:xfrm>
            <a:off x="710375" y="1986254"/>
            <a:ext cx="1691495" cy="1602463"/>
          </a:xfrm>
          <a:prstGeom prst="rect">
            <a:avLst/>
          </a:prstGeom>
        </p:spPr>
      </p:pic>
      <p:pic>
        <p:nvPicPr>
          <p:cNvPr id="6" name="Image 5">
            <a:extLst>
              <a:ext uri="{FF2B5EF4-FFF2-40B4-BE49-F238E27FC236}">
                <a16:creationId xmlns:a16="http://schemas.microsoft.com/office/drawing/2014/main" id="{92A16A26-46F8-D775-3035-DCE140BF22F2}"/>
              </a:ext>
            </a:extLst>
          </p:cNvPr>
          <p:cNvPicPr>
            <a:picLocks noChangeAspect="1"/>
          </p:cNvPicPr>
          <p:nvPr/>
        </p:nvPicPr>
        <p:blipFill>
          <a:blip r:embed="rId4">
            <a:extLst>
              <a:ext uri="{28A0092B-C50C-407E-A947-70E740481C1C}">
                <a14:useLocalDpi xmlns:a14="http://schemas.microsoft.com/office/drawing/2010/main" val="0"/>
              </a:ext>
            </a:extLst>
          </a:blip>
          <a:srcRect l="15009" r="5825"/>
          <a:stretch>
            <a:fillRect/>
          </a:stretch>
        </p:blipFill>
        <p:spPr>
          <a:xfrm>
            <a:off x="2526326" y="1986253"/>
            <a:ext cx="1691495" cy="1602463"/>
          </a:xfrm>
          <a:prstGeom prst="rect">
            <a:avLst/>
          </a:prstGeom>
        </p:spPr>
      </p:pic>
      <p:pic>
        <p:nvPicPr>
          <p:cNvPr id="9" name="Image 8">
            <a:extLst>
              <a:ext uri="{FF2B5EF4-FFF2-40B4-BE49-F238E27FC236}">
                <a16:creationId xmlns:a16="http://schemas.microsoft.com/office/drawing/2014/main" id="{B4D3372E-DA7D-C934-BBD3-0886D98E1D05}"/>
              </a:ext>
            </a:extLst>
          </p:cNvPr>
          <p:cNvPicPr>
            <a:picLocks noChangeAspect="1"/>
          </p:cNvPicPr>
          <p:nvPr/>
        </p:nvPicPr>
        <p:blipFill>
          <a:blip r:embed="rId5">
            <a:extLst>
              <a:ext uri="{28A0092B-C50C-407E-A947-70E740481C1C}">
                <a14:useLocalDpi xmlns:a14="http://schemas.microsoft.com/office/drawing/2010/main" val="0"/>
              </a:ext>
            </a:extLst>
          </a:blip>
          <a:srcRect l="10417" r="10417"/>
          <a:stretch/>
        </p:blipFill>
        <p:spPr>
          <a:xfrm>
            <a:off x="4342277" y="1986254"/>
            <a:ext cx="1691495" cy="1602463"/>
          </a:xfrm>
          <a:prstGeom prst="rect">
            <a:avLst/>
          </a:prstGeom>
        </p:spPr>
      </p:pic>
      <p:pic>
        <p:nvPicPr>
          <p:cNvPr id="10" name="Image 9">
            <a:extLst>
              <a:ext uri="{FF2B5EF4-FFF2-40B4-BE49-F238E27FC236}">
                <a16:creationId xmlns:a16="http://schemas.microsoft.com/office/drawing/2014/main" id="{CF42265A-D282-5E87-107C-B5F8AA5AE8B7}"/>
              </a:ext>
            </a:extLst>
          </p:cNvPr>
          <p:cNvPicPr>
            <a:picLocks noChangeAspect="1"/>
          </p:cNvPicPr>
          <p:nvPr/>
        </p:nvPicPr>
        <p:blipFill>
          <a:blip r:embed="rId6">
            <a:extLst>
              <a:ext uri="{28A0092B-C50C-407E-A947-70E740481C1C}">
                <a14:useLocalDpi xmlns:a14="http://schemas.microsoft.com/office/drawing/2010/main" val="0"/>
              </a:ext>
            </a:extLst>
          </a:blip>
          <a:srcRect t="14474" b="14474"/>
          <a:stretch/>
        </p:blipFill>
        <p:spPr>
          <a:xfrm>
            <a:off x="6158227" y="1986253"/>
            <a:ext cx="1691495" cy="1602463"/>
          </a:xfrm>
          <a:prstGeom prst="rect">
            <a:avLst/>
          </a:prstGeom>
        </p:spPr>
      </p:pic>
      <p:pic>
        <p:nvPicPr>
          <p:cNvPr id="11" name="Image 10">
            <a:extLst>
              <a:ext uri="{FF2B5EF4-FFF2-40B4-BE49-F238E27FC236}">
                <a16:creationId xmlns:a16="http://schemas.microsoft.com/office/drawing/2014/main" id="{7D58B2EE-FC37-7B99-F9EF-2ACA33288D07}"/>
              </a:ext>
            </a:extLst>
          </p:cNvPr>
          <p:cNvPicPr>
            <a:picLocks noChangeAspect="1"/>
          </p:cNvPicPr>
          <p:nvPr/>
        </p:nvPicPr>
        <p:blipFill>
          <a:blip r:embed="rId7">
            <a:extLst>
              <a:ext uri="{28A0092B-C50C-407E-A947-70E740481C1C}">
                <a14:useLocalDpi xmlns:a14="http://schemas.microsoft.com/office/drawing/2010/main" val="0"/>
              </a:ext>
            </a:extLst>
          </a:blip>
          <a:srcRect t="2613" b="2613"/>
          <a:stretch/>
        </p:blipFill>
        <p:spPr>
          <a:xfrm rot="10800000">
            <a:off x="7974178" y="1986254"/>
            <a:ext cx="1691495" cy="1602463"/>
          </a:xfrm>
          <a:prstGeom prst="rect">
            <a:avLst/>
          </a:prstGeom>
        </p:spPr>
      </p:pic>
      <p:pic>
        <p:nvPicPr>
          <p:cNvPr id="12" name="Image 11">
            <a:extLst>
              <a:ext uri="{FF2B5EF4-FFF2-40B4-BE49-F238E27FC236}">
                <a16:creationId xmlns:a16="http://schemas.microsoft.com/office/drawing/2014/main" id="{FC8420C7-AB1B-A38A-DA4A-E4857A4B79EC}"/>
              </a:ext>
            </a:extLst>
          </p:cNvPr>
          <p:cNvPicPr>
            <a:picLocks noChangeAspect="1"/>
          </p:cNvPicPr>
          <p:nvPr/>
        </p:nvPicPr>
        <p:blipFill>
          <a:blip r:embed="rId8">
            <a:extLst>
              <a:ext uri="{28A0092B-C50C-407E-A947-70E740481C1C}">
                <a14:useLocalDpi xmlns:a14="http://schemas.microsoft.com/office/drawing/2010/main" val="0"/>
              </a:ext>
            </a:extLst>
          </a:blip>
          <a:srcRect l="10417" r="10417"/>
          <a:stretch/>
        </p:blipFill>
        <p:spPr>
          <a:xfrm>
            <a:off x="9790129" y="1986253"/>
            <a:ext cx="1691495" cy="1602463"/>
          </a:xfrm>
          <a:prstGeom prst="rect">
            <a:avLst/>
          </a:prstGeom>
        </p:spPr>
      </p:pic>
      <p:pic>
        <p:nvPicPr>
          <p:cNvPr id="15" name="Image 14">
            <a:extLst>
              <a:ext uri="{FF2B5EF4-FFF2-40B4-BE49-F238E27FC236}">
                <a16:creationId xmlns:a16="http://schemas.microsoft.com/office/drawing/2014/main" id="{510B81E1-9A2E-A9BA-A52B-B64505992277}"/>
              </a:ext>
            </a:extLst>
          </p:cNvPr>
          <p:cNvPicPr>
            <a:picLocks noChangeAspect="1"/>
          </p:cNvPicPr>
          <p:nvPr/>
        </p:nvPicPr>
        <p:blipFill>
          <a:blip r:embed="rId9">
            <a:extLst>
              <a:ext uri="{28A0092B-C50C-407E-A947-70E740481C1C}">
                <a14:useLocalDpi xmlns:a14="http://schemas.microsoft.com/office/drawing/2010/main" val="0"/>
              </a:ext>
            </a:extLst>
          </a:blip>
          <a:srcRect t="18087" b="10861"/>
          <a:stretch>
            <a:fillRect/>
          </a:stretch>
        </p:blipFill>
        <p:spPr>
          <a:xfrm>
            <a:off x="710375" y="3750171"/>
            <a:ext cx="1691495" cy="1602463"/>
          </a:xfrm>
          <a:prstGeom prst="rect">
            <a:avLst/>
          </a:prstGeom>
        </p:spPr>
      </p:pic>
      <p:pic>
        <p:nvPicPr>
          <p:cNvPr id="16" name="Image 15">
            <a:extLst>
              <a:ext uri="{FF2B5EF4-FFF2-40B4-BE49-F238E27FC236}">
                <a16:creationId xmlns:a16="http://schemas.microsoft.com/office/drawing/2014/main" id="{91A40319-A677-2DE9-F183-7766B5029452}"/>
              </a:ext>
            </a:extLst>
          </p:cNvPr>
          <p:cNvPicPr>
            <a:picLocks noChangeAspect="1"/>
          </p:cNvPicPr>
          <p:nvPr/>
        </p:nvPicPr>
        <p:blipFill>
          <a:blip r:embed="rId10">
            <a:extLst>
              <a:ext uri="{28A0092B-C50C-407E-A947-70E740481C1C}">
                <a14:useLocalDpi xmlns:a14="http://schemas.microsoft.com/office/drawing/2010/main" val="0"/>
              </a:ext>
            </a:extLst>
          </a:blip>
          <a:srcRect t="22648" b="6300"/>
          <a:stretch>
            <a:fillRect/>
          </a:stretch>
        </p:blipFill>
        <p:spPr>
          <a:xfrm>
            <a:off x="2526326" y="3750170"/>
            <a:ext cx="1691495" cy="1602463"/>
          </a:xfrm>
          <a:prstGeom prst="rect">
            <a:avLst/>
          </a:prstGeom>
        </p:spPr>
      </p:pic>
      <p:pic>
        <p:nvPicPr>
          <p:cNvPr id="17" name="Image 16">
            <a:extLst>
              <a:ext uri="{FF2B5EF4-FFF2-40B4-BE49-F238E27FC236}">
                <a16:creationId xmlns:a16="http://schemas.microsoft.com/office/drawing/2014/main" id="{765D12B1-FF6F-C931-C98A-71C90A047F38}"/>
              </a:ext>
            </a:extLst>
          </p:cNvPr>
          <p:cNvPicPr>
            <a:picLocks noChangeAspect="1"/>
          </p:cNvPicPr>
          <p:nvPr/>
        </p:nvPicPr>
        <p:blipFill>
          <a:blip r:embed="rId11">
            <a:extLst>
              <a:ext uri="{28A0092B-C50C-407E-A947-70E740481C1C}">
                <a14:useLocalDpi xmlns:a14="http://schemas.microsoft.com/office/drawing/2010/main" val="0"/>
              </a:ext>
            </a:extLst>
          </a:blip>
          <a:srcRect l="16460" t="14642" r="27356" b="14642"/>
          <a:stretch>
            <a:fillRect/>
          </a:stretch>
        </p:blipFill>
        <p:spPr>
          <a:xfrm>
            <a:off x="4342277" y="3750171"/>
            <a:ext cx="1691495" cy="1602463"/>
          </a:xfrm>
          <a:prstGeom prst="rect">
            <a:avLst/>
          </a:prstGeom>
        </p:spPr>
      </p:pic>
      <p:pic>
        <p:nvPicPr>
          <p:cNvPr id="18" name="Image 17">
            <a:extLst>
              <a:ext uri="{FF2B5EF4-FFF2-40B4-BE49-F238E27FC236}">
                <a16:creationId xmlns:a16="http://schemas.microsoft.com/office/drawing/2014/main" id="{C5A126A5-6865-EB45-1629-F4BC73E95BC5}"/>
              </a:ext>
            </a:extLst>
          </p:cNvPr>
          <p:cNvPicPr>
            <a:picLocks noChangeAspect="1"/>
          </p:cNvPicPr>
          <p:nvPr/>
        </p:nvPicPr>
        <p:blipFill>
          <a:blip r:embed="rId12">
            <a:extLst>
              <a:ext uri="{28A0092B-C50C-407E-A947-70E740481C1C}">
                <a14:useLocalDpi xmlns:a14="http://schemas.microsoft.com/office/drawing/2010/main" val="0"/>
              </a:ext>
            </a:extLst>
          </a:blip>
          <a:srcRect l="10445" r="10445"/>
          <a:stretch/>
        </p:blipFill>
        <p:spPr>
          <a:xfrm rot="5400000">
            <a:off x="6202743" y="3705654"/>
            <a:ext cx="1602463" cy="1691495"/>
          </a:xfrm>
          <a:prstGeom prst="rect">
            <a:avLst/>
          </a:prstGeom>
        </p:spPr>
      </p:pic>
      <p:pic>
        <p:nvPicPr>
          <p:cNvPr id="19" name="Image 18">
            <a:extLst>
              <a:ext uri="{FF2B5EF4-FFF2-40B4-BE49-F238E27FC236}">
                <a16:creationId xmlns:a16="http://schemas.microsoft.com/office/drawing/2014/main" id="{7A82BC02-9169-177C-B3CB-D56016871A49}"/>
              </a:ext>
            </a:extLst>
          </p:cNvPr>
          <p:cNvPicPr>
            <a:picLocks noChangeAspect="1"/>
          </p:cNvPicPr>
          <p:nvPr/>
        </p:nvPicPr>
        <p:blipFill>
          <a:blip r:embed="rId13">
            <a:extLst>
              <a:ext uri="{28A0092B-C50C-407E-A947-70E740481C1C}">
                <a14:useLocalDpi xmlns:a14="http://schemas.microsoft.com/office/drawing/2010/main" val="0"/>
              </a:ext>
            </a:extLst>
          </a:blip>
          <a:srcRect l="8170" r="3642" b="16420"/>
          <a:stretch>
            <a:fillRect/>
          </a:stretch>
        </p:blipFill>
        <p:spPr>
          <a:xfrm>
            <a:off x="7974178" y="3750171"/>
            <a:ext cx="1691495" cy="1602463"/>
          </a:xfrm>
          <a:prstGeom prst="rect">
            <a:avLst/>
          </a:prstGeom>
        </p:spPr>
      </p:pic>
      <p:pic>
        <p:nvPicPr>
          <p:cNvPr id="20" name="Image 19">
            <a:extLst>
              <a:ext uri="{FF2B5EF4-FFF2-40B4-BE49-F238E27FC236}">
                <a16:creationId xmlns:a16="http://schemas.microsoft.com/office/drawing/2014/main" id="{5818507A-A586-B2C0-10F4-964355975408}"/>
              </a:ext>
            </a:extLst>
          </p:cNvPr>
          <p:cNvPicPr>
            <a:picLocks noChangeAspect="1"/>
          </p:cNvPicPr>
          <p:nvPr/>
        </p:nvPicPr>
        <p:blipFill>
          <a:blip r:embed="rId14">
            <a:extLst>
              <a:ext uri="{28A0092B-C50C-407E-A947-70E740481C1C}">
                <a14:useLocalDpi xmlns:a14="http://schemas.microsoft.com/office/drawing/2010/main" val="0"/>
              </a:ext>
            </a:extLst>
          </a:blip>
          <a:srcRect t="2613" b="2613"/>
          <a:stretch/>
        </p:blipFill>
        <p:spPr>
          <a:xfrm>
            <a:off x="9790129" y="3750170"/>
            <a:ext cx="1691495" cy="1602463"/>
          </a:xfrm>
          <a:prstGeom prst="rect">
            <a:avLst/>
          </a:prstGeom>
        </p:spPr>
      </p:pic>
    </p:spTree>
    <p:extLst>
      <p:ext uri="{BB962C8B-B14F-4D97-AF65-F5344CB8AC3E}">
        <p14:creationId xmlns:p14="http://schemas.microsoft.com/office/powerpoint/2010/main" val="12330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5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5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50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anim calcmode="lin" valueType="num">
                                      <p:cBhvr>
                                        <p:cTn id="44" dur="500" fill="hold"/>
                                        <p:tgtEl>
                                          <p:spTgt spid="15"/>
                                        </p:tgtEl>
                                        <p:attrNameLst>
                                          <p:attrName>ppt_x</p:attrName>
                                        </p:attrNameLst>
                                      </p:cBhvr>
                                      <p:tavLst>
                                        <p:tav tm="0">
                                          <p:val>
                                            <p:strVal val="#ppt_x"/>
                                          </p:val>
                                        </p:tav>
                                        <p:tav tm="100000">
                                          <p:val>
                                            <p:strVal val="#ppt_x"/>
                                          </p:val>
                                        </p:tav>
                                      </p:tavLst>
                                    </p:anim>
                                    <p:anim calcmode="lin" valueType="num">
                                      <p:cBhvr>
                                        <p:cTn id="45" dur="500" fill="hold"/>
                                        <p:tgtEl>
                                          <p:spTgt spid="15"/>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nodeType="afterEffect">
                                  <p:stCondLst>
                                    <p:cond delay="50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anim calcmode="lin" valueType="num">
                                      <p:cBhvr>
                                        <p:cTn id="50" dur="500" fill="hold"/>
                                        <p:tgtEl>
                                          <p:spTgt spid="16"/>
                                        </p:tgtEl>
                                        <p:attrNameLst>
                                          <p:attrName>ppt_x</p:attrName>
                                        </p:attrNameLst>
                                      </p:cBhvr>
                                      <p:tavLst>
                                        <p:tav tm="0">
                                          <p:val>
                                            <p:strVal val="#ppt_x"/>
                                          </p:val>
                                        </p:tav>
                                        <p:tav tm="100000">
                                          <p:val>
                                            <p:strVal val="#ppt_x"/>
                                          </p:val>
                                        </p:tav>
                                      </p:tavLst>
                                    </p:anim>
                                    <p:anim calcmode="lin" valueType="num">
                                      <p:cBhvr>
                                        <p:cTn id="51" dur="500" fill="hold"/>
                                        <p:tgtEl>
                                          <p:spTgt spid="16"/>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42" presetClass="entr" presetSubtype="0" fill="hold" nodeType="afterEffect">
                                  <p:stCondLst>
                                    <p:cond delay="50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anim calcmode="lin" valueType="num">
                                      <p:cBhvr>
                                        <p:cTn id="56" dur="500" fill="hold"/>
                                        <p:tgtEl>
                                          <p:spTgt spid="17"/>
                                        </p:tgtEl>
                                        <p:attrNameLst>
                                          <p:attrName>ppt_x</p:attrName>
                                        </p:attrNameLst>
                                      </p:cBhvr>
                                      <p:tavLst>
                                        <p:tav tm="0">
                                          <p:val>
                                            <p:strVal val="#ppt_x"/>
                                          </p:val>
                                        </p:tav>
                                        <p:tav tm="100000">
                                          <p:val>
                                            <p:strVal val="#ppt_x"/>
                                          </p:val>
                                        </p:tav>
                                      </p:tavLst>
                                    </p:anim>
                                    <p:anim calcmode="lin" valueType="num">
                                      <p:cBhvr>
                                        <p:cTn id="57" dur="500" fill="hold"/>
                                        <p:tgtEl>
                                          <p:spTgt spid="17"/>
                                        </p:tgtEl>
                                        <p:attrNameLst>
                                          <p:attrName>ppt_y</p:attrName>
                                        </p:attrNameLst>
                                      </p:cBhvr>
                                      <p:tavLst>
                                        <p:tav tm="0">
                                          <p:val>
                                            <p:strVal val="#ppt_y+.1"/>
                                          </p:val>
                                        </p:tav>
                                        <p:tav tm="100000">
                                          <p:val>
                                            <p:strVal val="#ppt_y"/>
                                          </p:val>
                                        </p:tav>
                                      </p:tavLst>
                                    </p:anim>
                                  </p:childTnLst>
                                </p:cTn>
                              </p:par>
                            </p:childTnLst>
                          </p:cTn>
                        </p:par>
                        <p:par>
                          <p:cTn id="58" fill="hold">
                            <p:stCondLst>
                              <p:cond delay="8500"/>
                            </p:stCondLst>
                            <p:childTnLst>
                              <p:par>
                                <p:cTn id="59" presetID="42" presetClass="entr" presetSubtype="0" fill="hold" nodeType="afterEffect">
                                  <p:stCondLst>
                                    <p:cond delay="50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anim calcmode="lin" valueType="num">
                                      <p:cBhvr>
                                        <p:cTn id="62" dur="500" fill="hold"/>
                                        <p:tgtEl>
                                          <p:spTgt spid="18"/>
                                        </p:tgtEl>
                                        <p:attrNameLst>
                                          <p:attrName>ppt_x</p:attrName>
                                        </p:attrNameLst>
                                      </p:cBhvr>
                                      <p:tavLst>
                                        <p:tav tm="0">
                                          <p:val>
                                            <p:strVal val="#ppt_x"/>
                                          </p:val>
                                        </p:tav>
                                        <p:tav tm="100000">
                                          <p:val>
                                            <p:strVal val="#ppt_x"/>
                                          </p:val>
                                        </p:tav>
                                      </p:tavLst>
                                    </p:anim>
                                    <p:anim calcmode="lin" valueType="num">
                                      <p:cBhvr>
                                        <p:cTn id="63" dur="500" fill="hold"/>
                                        <p:tgtEl>
                                          <p:spTgt spid="18"/>
                                        </p:tgtEl>
                                        <p:attrNameLst>
                                          <p:attrName>ppt_y</p:attrName>
                                        </p:attrNameLst>
                                      </p:cBhvr>
                                      <p:tavLst>
                                        <p:tav tm="0">
                                          <p:val>
                                            <p:strVal val="#ppt_y+.1"/>
                                          </p:val>
                                        </p:tav>
                                        <p:tav tm="100000">
                                          <p:val>
                                            <p:strVal val="#ppt_y"/>
                                          </p:val>
                                        </p:tav>
                                      </p:tavLst>
                                    </p:anim>
                                  </p:childTnLst>
                                </p:cTn>
                              </p:par>
                            </p:childTnLst>
                          </p:cTn>
                        </p:par>
                        <p:par>
                          <p:cTn id="64" fill="hold">
                            <p:stCondLst>
                              <p:cond delay="9500"/>
                            </p:stCondLst>
                            <p:childTnLst>
                              <p:par>
                                <p:cTn id="65" presetID="42" presetClass="entr" presetSubtype="0" fill="hold" nodeType="afterEffect">
                                  <p:stCondLst>
                                    <p:cond delay="50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anim calcmode="lin" valueType="num">
                                      <p:cBhvr>
                                        <p:cTn id="68" dur="500" fill="hold"/>
                                        <p:tgtEl>
                                          <p:spTgt spid="19"/>
                                        </p:tgtEl>
                                        <p:attrNameLst>
                                          <p:attrName>ppt_x</p:attrName>
                                        </p:attrNameLst>
                                      </p:cBhvr>
                                      <p:tavLst>
                                        <p:tav tm="0">
                                          <p:val>
                                            <p:strVal val="#ppt_x"/>
                                          </p:val>
                                        </p:tav>
                                        <p:tav tm="100000">
                                          <p:val>
                                            <p:strVal val="#ppt_x"/>
                                          </p:val>
                                        </p:tav>
                                      </p:tavLst>
                                    </p:anim>
                                    <p:anim calcmode="lin" valueType="num">
                                      <p:cBhvr>
                                        <p:cTn id="69" dur="500" fill="hold"/>
                                        <p:tgtEl>
                                          <p:spTgt spid="19"/>
                                        </p:tgtEl>
                                        <p:attrNameLst>
                                          <p:attrName>ppt_y</p:attrName>
                                        </p:attrNameLst>
                                      </p:cBhvr>
                                      <p:tavLst>
                                        <p:tav tm="0">
                                          <p:val>
                                            <p:strVal val="#ppt_y+.1"/>
                                          </p:val>
                                        </p:tav>
                                        <p:tav tm="100000">
                                          <p:val>
                                            <p:strVal val="#ppt_y"/>
                                          </p:val>
                                        </p:tav>
                                      </p:tavLst>
                                    </p:anim>
                                  </p:childTnLst>
                                </p:cTn>
                              </p:par>
                            </p:childTnLst>
                          </p:cTn>
                        </p:par>
                        <p:par>
                          <p:cTn id="70" fill="hold">
                            <p:stCondLst>
                              <p:cond delay="10500"/>
                            </p:stCondLst>
                            <p:childTnLst>
                              <p:par>
                                <p:cTn id="71" presetID="42" presetClass="entr" presetSubtype="0" fill="hold" nodeType="afterEffect">
                                  <p:stCondLst>
                                    <p:cond delay="50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anim calcmode="lin" valueType="num">
                                      <p:cBhvr>
                                        <p:cTn id="74" dur="500" fill="hold"/>
                                        <p:tgtEl>
                                          <p:spTgt spid="20"/>
                                        </p:tgtEl>
                                        <p:attrNameLst>
                                          <p:attrName>ppt_x</p:attrName>
                                        </p:attrNameLst>
                                      </p:cBhvr>
                                      <p:tavLst>
                                        <p:tav tm="0">
                                          <p:val>
                                            <p:strVal val="#ppt_x"/>
                                          </p:val>
                                        </p:tav>
                                        <p:tav tm="100000">
                                          <p:val>
                                            <p:strVal val="#ppt_x"/>
                                          </p:val>
                                        </p:tav>
                                      </p:tavLst>
                                    </p:anim>
                                    <p:anim calcmode="lin" valueType="num">
                                      <p:cBhvr>
                                        <p:cTn id="75"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9D65A-1BCC-FDF4-DAC5-838BE2642C6E}"/>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FDE3CEF8-7BA6-7B5C-FE96-9A8387CE6A4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298A9DB7-FE72-DE0A-1047-765CDF524F6E}"/>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dirty="0">
                <a:solidFill>
                  <a:srgbClr val="009C44"/>
                </a:solidFill>
                <a:latin typeface="Nexa Light"/>
                <a:cs typeface="Arial"/>
              </a:rPr>
              <a:t>49</a:t>
            </a:r>
            <a:r>
              <a:rPr lang="fr-CA" sz="1600" baseline="30000" dirty="0">
                <a:solidFill>
                  <a:srgbClr val="009C44"/>
                </a:solidFill>
                <a:latin typeface="Nexa Light"/>
                <a:cs typeface="Arial"/>
              </a:rPr>
              <a:t>e</a:t>
            </a:r>
            <a:r>
              <a:rPr lang="fr-CA" sz="1600" dirty="0">
                <a:solidFill>
                  <a:srgbClr val="009C44"/>
                </a:solidFill>
                <a:latin typeface="Nexa Light"/>
                <a:cs typeface="Arial"/>
              </a:rPr>
              <a:t> ASSEMBLÉE GÉNÉRALE ANNUELLE</a:t>
            </a:r>
            <a:br>
              <a:rPr lang="fr-CA" sz="1800" dirty="0">
                <a:solidFill>
                  <a:srgbClr val="009C44"/>
                </a:solidFill>
                <a:latin typeface="Nexa Light" panose="02000000000000000000" pitchFamily="50" charset="0"/>
                <a:cs typeface="Arial"/>
              </a:rPr>
            </a:br>
            <a:r>
              <a:rPr lang="fr-CA" sz="1400" dirty="0">
                <a:solidFill>
                  <a:srgbClr val="009C44"/>
                </a:solidFill>
                <a:latin typeface="Nexa Light"/>
                <a:ea typeface="MS Gothic"/>
                <a:cs typeface="Arial"/>
              </a:rPr>
              <a:t>Fondation Richelieu-International | 17 mai 2026</a:t>
            </a:r>
            <a:endParaRPr lang="fr-CA" sz="1800" dirty="0">
              <a:solidFill>
                <a:srgbClr val="009C44"/>
              </a:solidFill>
              <a:latin typeface="Nexa Light" panose="02000000000000000000" pitchFamily="50" charset="0"/>
              <a:ea typeface="MS Gothic" panose="020B0609070205080204" pitchFamily="49" charset="-128"/>
            </a:endParaRPr>
          </a:p>
        </p:txBody>
      </p:sp>
      <p:sp>
        <p:nvSpPr>
          <p:cNvPr id="2" name="ZoneTexte 1">
            <a:extLst>
              <a:ext uri="{FF2B5EF4-FFF2-40B4-BE49-F238E27FC236}">
                <a16:creationId xmlns:a16="http://schemas.microsoft.com/office/drawing/2014/main" id="{46FA7C97-03A4-3DDE-0317-9B0442A8E93E}"/>
              </a:ext>
            </a:extLst>
          </p:cNvPr>
          <p:cNvSpPr txBox="1"/>
          <p:nvPr/>
        </p:nvSpPr>
        <p:spPr>
          <a:xfrm>
            <a:off x="660904" y="1189462"/>
            <a:ext cx="10717572" cy="1573444"/>
          </a:xfrm>
          <a:prstGeom prst="rect">
            <a:avLst/>
          </a:prstGeom>
          <a:noFill/>
        </p:spPr>
        <p:txBody>
          <a:bodyPr wrap="square" lIns="91440" tIns="45720" rIns="91440" bIns="45720" rtlCol="0" anchor="t" anchorCtr="0">
            <a:spAutoFit/>
          </a:bodyPr>
          <a:lstStyle/>
          <a:p>
            <a:pPr marL="457200" indent="-457200" algn="just">
              <a:lnSpc>
                <a:spcPct val="150000"/>
              </a:lnSpc>
              <a:buFont typeface="+mj-lt"/>
              <a:buAutoNum type="arabicPeriod" startAt="7"/>
            </a:pPr>
            <a:r>
              <a:rPr lang="fr-CA" sz="2200" dirty="0">
                <a:solidFill>
                  <a:srgbClr val="004D40"/>
                </a:solidFill>
                <a:latin typeface="Nexa Light"/>
                <a:cs typeface="Arial"/>
              </a:rPr>
              <a:t>Rapport annuel de la trésorerie</a:t>
            </a:r>
          </a:p>
          <a:p>
            <a:pPr lvl="1" algn="just">
              <a:lnSpc>
                <a:spcPct val="150000"/>
              </a:lnSpc>
              <a:spcAft>
                <a:spcPts val="1000"/>
              </a:spcAft>
            </a:pPr>
            <a:r>
              <a:rPr lang="fr-CA" sz="2200" dirty="0">
                <a:solidFill>
                  <a:srgbClr val="004D40"/>
                </a:solidFill>
                <a:latin typeface="Nexa Light"/>
                <a:cs typeface="Arial"/>
              </a:rPr>
              <a:t>7.1 	Présentation et adoption des états financiers annuels au 31 décembre 2025</a:t>
            </a:r>
            <a:endParaRPr lang="fr-CA" sz="2200" dirty="0">
              <a:solidFill>
                <a:srgbClr val="004D40"/>
              </a:solidFill>
              <a:ea typeface="Calibri" panose="020F0502020204030204"/>
              <a:cs typeface="Calibri" panose="020F0502020204030204"/>
            </a:endParaRPr>
          </a:p>
        </p:txBody>
      </p:sp>
    </p:spTree>
    <p:extLst>
      <p:ext uri="{BB962C8B-B14F-4D97-AF65-F5344CB8AC3E}">
        <p14:creationId xmlns:p14="http://schemas.microsoft.com/office/powerpoint/2010/main" val="1543952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BD5A1-A277-5A77-B5DC-4CE556D0DBFB}"/>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3BBF1441-6467-082D-59D1-B093D34DB9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21620BCF-ABE0-8C8D-5B52-8E4E39CBB91C}"/>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dirty="0">
                <a:solidFill>
                  <a:srgbClr val="009C44"/>
                </a:solidFill>
                <a:latin typeface="Nexa Light"/>
                <a:cs typeface="Arial"/>
              </a:rPr>
              <a:t>49</a:t>
            </a:r>
            <a:r>
              <a:rPr lang="fr-CA" sz="1600" baseline="30000" dirty="0">
                <a:solidFill>
                  <a:srgbClr val="009C44"/>
                </a:solidFill>
                <a:latin typeface="Nexa Light"/>
                <a:cs typeface="Arial"/>
              </a:rPr>
              <a:t>e</a:t>
            </a:r>
            <a:r>
              <a:rPr lang="fr-CA" sz="1600" dirty="0">
                <a:solidFill>
                  <a:srgbClr val="009C44"/>
                </a:solidFill>
                <a:latin typeface="Nexa Light"/>
                <a:cs typeface="Arial"/>
              </a:rPr>
              <a:t> ASSEMBLÉE GÉNÉRALE ANNUELLE</a:t>
            </a:r>
            <a:br>
              <a:rPr lang="fr-CA" sz="1800" dirty="0">
                <a:solidFill>
                  <a:srgbClr val="009C44"/>
                </a:solidFill>
                <a:latin typeface="Nexa Light" panose="02000000000000000000" pitchFamily="50" charset="0"/>
                <a:cs typeface="Arial"/>
              </a:rPr>
            </a:br>
            <a:r>
              <a:rPr lang="fr-CA" sz="1400" dirty="0">
                <a:solidFill>
                  <a:srgbClr val="009C44"/>
                </a:solidFill>
                <a:latin typeface="Nexa Light"/>
                <a:ea typeface="MS Gothic"/>
                <a:cs typeface="Arial"/>
              </a:rPr>
              <a:t>Fondation Richelieu-International | 17 mai 2026</a:t>
            </a:r>
            <a:endParaRPr lang="fr-CA" sz="1800" dirty="0">
              <a:solidFill>
                <a:srgbClr val="009C44"/>
              </a:solidFill>
              <a:latin typeface="Nexa Light" panose="02000000000000000000" pitchFamily="50" charset="0"/>
              <a:ea typeface="MS Gothic" panose="020B0609070205080204" pitchFamily="49" charset="-128"/>
            </a:endParaRPr>
          </a:p>
        </p:txBody>
      </p:sp>
      <p:pic>
        <p:nvPicPr>
          <p:cNvPr id="1032" name="Picture 8">
            <a:extLst>
              <a:ext uri="{FF2B5EF4-FFF2-40B4-BE49-F238E27FC236}">
                <a16:creationId xmlns:a16="http://schemas.microsoft.com/office/drawing/2014/main" id="{E2FD39F0-9EC5-4986-091C-689BB9F8E1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43"/>
          <a:stretch>
            <a:fillRect/>
          </a:stretch>
        </p:blipFill>
        <p:spPr bwMode="auto">
          <a:xfrm>
            <a:off x="891471" y="1309485"/>
            <a:ext cx="10409058" cy="3960605"/>
          </a:xfrm>
          <a:prstGeom prst="snip2DiagRect">
            <a:avLst>
              <a:gd name="adj1" fmla="val 0"/>
              <a:gd name="adj2" fmla="val 21496"/>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727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4CE03-B659-DF0A-F885-31267983498F}"/>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62AD941B-32B7-5DD7-DF1D-1364C9B82C0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B1180D18-1490-5BA5-D5F2-7DB26CD9D1DB}"/>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dirty="0">
                <a:solidFill>
                  <a:srgbClr val="009C44"/>
                </a:solidFill>
                <a:latin typeface="Nexa Light"/>
                <a:cs typeface="Arial"/>
              </a:rPr>
              <a:t>49</a:t>
            </a:r>
            <a:r>
              <a:rPr lang="fr-CA" sz="1600" baseline="30000" dirty="0">
                <a:solidFill>
                  <a:srgbClr val="009C44"/>
                </a:solidFill>
                <a:latin typeface="Nexa Light"/>
                <a:cs typeface="Arial"/>
              </a:rPr>
              <a:t>e</a:t>
            </a:r>
            <a:r>
              <a:rPr lang="fr-CA" sz="1600" dirty="0">
                <a:solidFill>
                  <a:srgbClr val="009C44"/>
                </a:solidFill>
                <a:latin typeface="Nexa Light"/>
                <a:cs typeface="Arial"/>
              </a:rPr>
              <a:t> ASSEMBLÉE GÉNÉRALE ANNUELLE</a:t>
            </a:r>
            <a:br>
              <a:rPr lang="fr-CA" sz="1800" dirty="0">
                <a:solidFill>
                  <a:srgbClr val="009C44"/>
                </a:solidFill>
                <a:latin typeface="Nexa Light" panose="02000000000000000000" pitchFamily="50" charset="0"/>
                <a:cs typeface="Arial"/>
              </a:rPr>
            </a:br>
            <a:r>
              <a:rPr lang="fr-CA" sz="1400" dirty="0">
                <a:solidFill>
                  <a:srgbClr val="009C44"/>
                </a:solidFill>
                <a:latin typeface="Nexa Light"/>
                <a:ea typeface="MS Gothic"/>
                <a:cs typeface="Arial"/>
              </a:rPr>
              <a:t>Fondation Richelieu-International | 17 mai 2026</a:t>
            </a:r>
            <a:endParaRPr lang="fr-CA" sz="1800" dirty="0">
              <a:solidFill>
                <a:srgbClr val="009C44"/>
              </a:solidFill>
              <a:latin typeface="Nexa Light" panose="02000000000000000000" pitchFamily="50" charset="0"/>
              <a:ea typeface="MS Gothic" panose="020B0609070205080204" pitchFamily="49" charset="-128"/>
            </a:endParaRPr>
          </a:p>
        </p:txBody>
      </p:sp>
      <p:pic>
        <p:nvPicPr>
          <p:cNvPr id="2050" name="Picture 2">
            <a:extLst>
              <a:ext uri="{FF2B5EF4-FFF2-40B4-BE49-F238E27FC236}">
                <a16:creationId xmlns:a16="http://schemas.microsoft.com/office/drawing/2014/main" id="{008D3AC1-75B4-54CE-BA40-4D0E61B82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209" y="891966"/>
            <a:ext cx="8557583" cy="5270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40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C667-94E1-2F76-E13D-57C2B54F18A3}"/>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2CC96967-F7CC-74F4-C357-4299328BB9C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288A7C58-DDCF-55A0-F605-CC195E0C47F1}"/>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dirty="0">
                <a:solidFill>
                  <a:srgbClr val="009C44"/>
                </a:solidFill>
                <a:latin typeface="Nexa Light"/>
                <a:cs typeface="Arial"/>
              </a:rPr>
              <a:t>49</a:t>
            </a:r>
            <a:r>
              <a:rPr lang="fr-CA" sz="1600" baseline="30000" dirty="0">
                <a:solidFill>
                  <a:srgbClr val="009C44"/>
                </a:solidFill>
                <a:latin typeface="Nexa Light"/>
                <a:cs typeface="Arial"/>
              </a:rPr>
              <a:t>e</a:t>
            </a:r>
            <a:r>
              <a:rPr lang="fr-CA" sz="1600" dirty="0">
                <a:solidFill>
                  <a:srgbClr val="009C44"/>
                </a:solidFill>
                <a:latin typeface="Nexa Light"/>
                <a:cs typeface="Arial"/>
              </a:rPr>
              <a:t> ASSEMBLÉE GÉNÉRALE ANNUELLE</a:t>
            </a:r>
            <a:br>
              <a:rPr lang="fr-CA" sz="1800" dirty="0">
                <a:solidFill>
                  <a:srgbClr val="009C44"/>
                </a:solidFill>
                <a:latin typeface="Nexa Light" panose="02000000000000000000" pitchFamily="50" charset="0"/>
                <a:cs typeface="Arial"/>
              </a:rPr>
            </a:br>
            <a:r>
              <a:rPr lang="fr-CA" sz="1400" dirty="0">
                <a:solidFill>
                  <a:srgbClr val="009C44"/>
                </a:solidFill>
                <a:latin typeface="Nexa Light"/>
                <a:ea typeface="MS Gothic"/>
                <a:cs typeface="Arial"/>
              </a:rPr>
              <a:t>Fondation Richelieu-International | 17 mai 2026</a:t>
            </a:r>
            <a:endParaRPr lang="fr-CA" sz="1800" dirty="0">
              <a:solidFill>
                <a:srgbClr val="009C44"/>
              </a:solidFill>
              <a:latin typeface="Nexa Light" panose="02000000000000000000" pitchFamily="50" charset="0"/>
              <a:ea typeface="MS Gothic" panose="020B0609070205080204" pitchFamily="49" charset="-128"/>
            </a:endParaRPr>
          </a:p>
        </p:txBody>
      </p:sp>
      <p:sp>
        <p:nvSpPr>
          <p:cNvPr id="6" name="ZoneTexte 5">
            <a:extLst>
              <a:ext uri="{FF2B5EF4-FFF2-40B4-BE49-F238E27FC236}">
                <a16:creationId xmlns:a16="http://schemas.microsoft.com/office/drawing/2014/main" id="{01A3A474-78AA-2D40-DE5E-857EA8BE051E}"/>
              </a:ext>
            </a:extLst>
          </p:cNvPr>
          <p:cNvSpPr txBox="1"/>
          <p:nvPr/>
        </p:nvSpPr>
        <p:spPr>
          <a:xfrm>
            <a:off x="660904" y="1189462"/>
            <a:ext cx="5435096" cy="1701748"/>
          </a:xfrm>
          <a:prstGeom prst="rect">
            <a:avLst/>
          </a:prstGeom>
          <a:noFill/>
        </p:spPr>
        <p:txBody>
          <a:bodyPr wrap="square" lIns="91440" tIns="45720" rIns="91440" bIns="45720" rtlCol="0" anchor="t" anchorCtr="0">
            <a:spAutoFit/>
          </a:bodyPr>
          <a:lstStyle/>
          <a:p>
            <a:pPr marL="457200" indent="-457200" algn="just">
              <a:lnSpc>
                <a:spcPct val="150000"/>
              </a:lnSpc>
              <a:spcAft>
                <a:spcPts val="1000"/>
              </a:spcAft>
              <a:buFont typeface="+mj-lt"/>
              <a:buAutoNum type="arabicPeriod" startAt="7"/>
            </a:pPr>
            <a:r>
              <a:rPr lang="fr-CA" sz="2200" dirty="0">
                <a:solidFill>
                  <a:srgbClr val="004D40"/>
                </a:solidFill>
                <a:latin typeface="Nexa Light"/>
                <a:cs typeface="Arial"/>
              </a:rPr>
              <a:t>Rapport annuel du trésorier</a:t>
            </a:r>
            <a:endParaRPr lang="fr-CA" sz="2200" dirty="0">
              <a:solidFill>
                <a:srgbClr val="004D40"/>
              </a:solidFill>
              <a:latin typeface="Nexa Light" panose="02000000000000000000" pitchFamily="50" charset="0"/>
              <a:cs typeface="Arial" panose="020B0604020202020204" pitchFamily="34" charset="0"/>
            </a:endParaRPr>
          </a:p>
          <a:p>
            <a:pPr lvl="1">
              <a:lnSpc>
                <a:spcPct val="150000"/>
              </a:lnSpc>
              <a:spcAft>
                <a:spcPts val="1000"/>
              </a:spcAft>
            </a:pPr>
            <a:r>
              <a:rPr lang="fr-CA" sz="2200" dirty="0">
                <a:solidFill>
                  <a:srgbClr val="004D40"/>
                </a:solidFill>
                <a:latin typeface="Nexa Light"/>
                <a:cs typeface="Arial"/>
              </a:rPr>
              <a:t>7.2  Présentation des prévisions 	 budgétaires 2026 </a:t>
            </a:r>
          </a:p>
        </p:txBody>
      </p:sp>
      <p:pic>
        <p:nvPicPr>
          <p:cNvPr id="2" name="Image 1" descr="Une image contenant texte, capture d’écran, nombre, Parallèle&#10;&#10;Le contenu généré par l’IA peut être incorrect.">
            <a:extLst>
              <a:ext uri="{FF2B5EF4-FFF2-40B4-BE49-F238E27FC236}">
                <a16:creationId xmlns:a16="http://schemas.microsoft.com/office/drawing/2014/main" id="{E338BF3B-8C7D-777A-24DC-EF01DD672ABD}"/>
              </a:ext>
            </a:extLst>
          </p:cNvPr>
          <p:cNvPicPr>
            <a:picLocks noChangeAspect="1"/>
          </p:cNvPicPr>
          <p:nvPr/>
        </p:nvPicPr>
        <p:blipFill>
          <a:blip r:embed="rId3"/>
          <a:stretch>
            <a:fillRect/>
          </a:stretch>
        </p:blipFill>
        <p:spPr>
          <a:xfrm>
            <a:off x="5714515" y="1311383"/>
            <a:ext cx="5816581" cy="4040906"/>
          </a:xfrm>
          <a:prstGeom prst="rect">
            <a:avLst/>
          </a:prstGeom>
        </p:spPr>
      </p:pic>
    </p:spTree>
    <p:extLst>
      <p:ext uri="{BB962C8B-B14F-4D97-AF65-F5344CB8AC3E}">
        <p14:creationId xmlns:p14="http://schemas.microsoft.com/office/powerpoint/2010/main" val="3479777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2DD88-6F32-4855-E471-AEFA37718121}"/>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F2DF3400-B76D-AB69-0D8D-443F000D78A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531D64AF-2449-CD4A-9E10-C3C9588836BF}"/>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dirty="0">
                <a:solidFill>
                  <a:srgbClr val="009C44"/>
                </a:solidFill>
                <a:latin typeface="Nexa Light"/>
                <a:cs typeface="Arial"/>
              </a:rPr>
              <a:t>49</a:t>
            </a:r>
            <a:r>
              <a:rPr lang="fr-CA" sz="1600" baseline="30000" dirty="0">
                <a:solidFill>
                  <a:srgbClr val="009C44"/>
                </a:solidFill>
                <a:latin typeface="Nexa Light"/>
                <a:cs typeface="Arial"/>
              </a:rPr>
              <a:t>e</a:t>
            </a:r>
            <a:r>
              <a:rPr lang="fr-CA" sz="1600" dirty="0">
                <a:solidFill>
                  <a:srgbClr val="009C44"/>
                </a:solidFill>
                <a:latin typeface="Nexa Light"/>
                <a:cs typeface="Arial"/>
              </a:rPr>
              <a:t> ASSEMBLÉE GÉNÉRALE ANNUELLE</a:t>
            </a:r>
            <a:br>
              <a:rPr lang="fr-CA" sz="1800" dirty="0">
                <a:solidFill>
                  <a:srgbClr val="009C44"/>
                </a:solidFill>
                <a:latin typeface="Nexa Light" panose="02000000000000000000" pitchFamily="50" charset="0"/>
                <a:cs typeface="Arial"/>
              </a:rPr>
            </a:br>
            <a:r>
              <a:rPr lang="fr-CA" sz="1400" dirty="0">
                <a:solidFill>
                  <a:srgbClr val="009C44"/>
                </a:solidFill>
                <a:latin typeface="Nexa Light"/>
                <a:ea typeface="MS Gothic"/>
                <a:cs typeface="Arial"/>
              </a:rPr>
              <a:t>Fondation Richelieu-International | 17 mai 2026</a:t>
            </a:r>
            <a:endParaRPr lang="fr-CA" sz="1800" dirty="0">
              <a:solidFill>
                <a:srgbClr val="009C44"/>
              </a:solidFill>
              <a:latin typeface="Nexa Light" panose="02000000000000000000" pitchFamily="50" charset="0"/>
              <a:ea typeface="MS Gothic" panose="020B0609070205080204" pitchFamily="49" charset="-128"/>
            </a:endParaRPr>
          </a:p>
        </p:txBody>
      </p:sp>
      <p:sp>
        <p:nvSpPr>
          <p:cNvPr id="6" name="ZoneTexte 5">
            <a:extLst>
              <a:ext uri="{FF2B5EF4-FFF2-40B4-BE49-F238E27FC236}">
                <a16:creationId xmlns:a16="http://schemas.microsoft.com/office/drawing/2014/main" id="{B835346F-4388-1380-5B67-9809C5B5FA3D}"/>
              </a:ext>
            </a:extLst>
          </p:cNvPr>
          <p:cNvSpPr txBox="1"/>
          <p:nvPr/>
        </p:nvSpPr>
        <p:spPr>
          <a:xfrm>
            <a:off x="660904" y="1189462"/>
            <a:ext cx="10717572" cy="1193917"/>
          </a:xfrm>
          <a:prstGeom prst="rect">
            <a:avLst/>
          </a:prstGeom>
          <a:noFill/>
        </p:spPr>
        <p:txBody>
          <a:bodyPr wrap="square" lIns="91440" tIns="45720" rIns="91440" bIns="45720" rtlCol="0" anchor="t" anchorCtr="0">
            <a:spAutoFit/>
          </a:bodyPr>
          <a:lstStyle/>
          <a:p>
            <a:pPr marL="457200" indent="-457200" algn="just">
              <a:lnSpc>
                <a:spcPct val="150000"/>
              </a:lnSpc>
              <a:spcAft>
                <a:spcPts val="1000"/>
              </a:spcAft>
              <a:buFont typeface="+mj-lt"/>
              <a:buAutoNum type="arabicPeriod" startAt="7"/>
            </a:pPr>
            <a:r>
              <a:rPr lang="fr-CA" sz="2200" dirty="0">
                <a:solidFill>
                  <a:srgbClr val="004D40"/>
                </a:solidFill>
                <a:latin typeface="Nexa Light"/>
                <a:cs typeface="Arial"/>
              </a:rPr>
              <a:t>Rapport annuel du trésorier</a:t>
            </a:r>
            <a:endParaRPr lang="fr-CA" sz="2200" dirty="0">
              <a:solidFill>
                <a:srgbClr val="004D40"/>
              </a:solidFill>
              <a:latin typeface="Nexa Light" panose="02000000000000000000" pitchFamily="50" charset="0"/>
              <a:cs typeface="Arial" panose="020B0604020202020204" pitchFamily="34" charset="0"/>
            </a:endParaRPr>
          </a:p>
          <a:p>
            <a:pPr lvl="1" algn="just">
              <a:lnSpc>
                <a:spcPct val="150000"/>
              </a:lnSpc>
              <a:spcAft>
                <a:spcPts val="1000"/>
              </a:spcAft>
            </a:pPr>
            <a:r>
              <a:rPr lang="fr-CA" sz="2200" dirty="0">
                <a:solidFill>
                  <a:srgbClr val="004D40"/>
                </a:solidFill>
                <a:latin typeface="Nexa Light"/>
                <a:cs typeface="Arial"/>
              </a:rPr>
              <a:t>7.3  Nomination d’un expert-comptable indépendant pour l’année 2026</a:t>
            </a:r>
          </a:p>
        </p:txBody>
      </p:sp>
    </p:spTree>
    <p:extLst>
      <p:ext uri="{BB962C8B-B14F-4D97-AF65-F5344CB8AC3E}">
        <p14:creationId xmlns:p14="http://schemas.microsoft.com/office/powerpoint/2010/main" val="629240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6154D-5CF7-46E9-8FC3-56550D2233C8}"/>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D8AD8F51-E9E5-E13B-D1FB-A352E281856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C22A7439-C20A-81DF-E120-BE9C29A2582F}"/>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dirty="0">
                <a:solidFill>
                  <a:srgbClr val="009C44"/>
                </a:solidFill>
                <a:latin typeface="Nexa Light"/>
                <a:cs typeface="Arial"/>
              </a:rPr>
              <a:t>49</a:t>
            </a:r>
            <a:r>
              <a:rPr lang="fr-CA" sz="1600" baseline="30000" dirty="0">
                <a:solidFill>
                  <a:srgbClr val="009C44"/>
                </a:solidFill>
                <a:latin typeface="Nexa Light"/>
                <a:cs typeface="Arial"/>
              </a:rPr>
              <a:t>e</a:t>
            </a:r>
            <a:r>
              <a:rPr lang="fr-CA" sz="1600" dirty="0">
                <a:solidFill>
                  <a:srgbClr val="009C44"/>
                </a:solidFill>
                <a:latin typeface="Nexa Light"/>
                <a:cs typeface="Arial"/>
              </a:rPr>
              <a:t> ASSEMBLÉE GÉNÉRALE ANNUELLE</a:t>
            </a:r>
            <a:br>
              <a:rPr lang="fr-CA" sz="1800" dirty="0">
                <a:solidFill>
                  <a:srgbClr val="009C44"/>
                </a:solidFill>
                <a:latin typeface="Nexa Light" panose="02000000000000000000" pitchFamily="50" charset="0"/>
                <a:cs typeface="Arial"/>
              </a:rPr>
            </a:br>
            <a:r>
              <a:rPr lang="fr-CA" sz="1400" dirty="0">
                <a:solidFill>
                  <a:srgbClr val="009C44"/>
                </a:solidFill>
                <a:latin typeface="Nexa Light"/>
                <a:ea typeface="MS Gothic"/>
                <a:cs typeface="Arial"/>
              </a:rPr>
              <a:t>Fondation Richelieu-International | 17 mai 2026</a:t>
            </a:r>
            <a:endParaRPr lang="fr-CA" sz="1800" dirty="0">
              <a:solidFill>
                <a:srgbClr val="009C44"/>
              </a:solidFill>
              <a:latin typeface="Nexa Light" panose="02000000000000000000" pitchFamily="50" charset="0"/>
              <a:ea typeface="MS Gothic" panose="020B0609070205080204" pitchFamily="49" charset="-128"/>
            </a:endParaRPr>
          </a:p>
        </p:txBody>
      </p:sp>
      <p:sp>
        <p:nvSpPr>
          <p:cNvPr id="6" name="ZoneTexte 5">
            <a:extLst>
              <a:ext uri="{FF2B5EF4-FFF2-40B4-BE49-F238E27FC236}">
                <a16:creationId xmlns:a16="http://schemas.microsoft.com/office/drawing/2014/main" id="{5D27840A-52FF-09D5-98ED-4431D7E8B89F}"/>
              </a:ext>
            </a:extLst>
          </p:cNvPr>
          <p:cNvSpPr txBox="1"/>
          <p:nvPr/>
        </p:nvSpPr>
        <p:spPr>
          <a:xfrm>
            <a:off x="660904" y="1189462"/>
            <a:ext cx="10717572" cy="1193917"/>
          </a:xfrm>
          <a:prstGeom prst="rect">
            <a:avLst/>
          </a:prstGeom>
          <a:noFill/>
        </p:spPr>
        <p:txBody>
          <a:bodyPr wrap="square" lIns="91440" tIns="45720" rIns="91440" bIns="45720" rtlCol="0" anchor="t" anchorCtr="0">
            <a:spAutoFit/>
          </a:bodyPr>
          <a:lstStyle/>
          <a:p>
            <a:pPr marL="457200" indent="-457200" algn="just">
              <a:lnSpc>
                <a:spcPct val="150000"/>
              </a:lnSpc>
              <a:spcAft>
                <a:spcPts val="1000"/>
              </a:spcAft>
              <a:buFont typeface="+mj-lt"/>
              <a:buAutoNum type="arabicPeriod" startAt="8"/>
            </a:pPr>
            <a:r>
              <a:rPr lang="fr-CA" sz="2200" dirty="0">
                <a:solidFill>
                  <a:srgbClr val="004D40"/>
                </a:solidFill>
                <a:latin typeface="Nexa Light"/>
                <a:cs typeface="Arial"/>
              </a:rPr>
              <a:t>Modifications des règlements généraux</a:t>
            </a:r>
            <a:endParaRPr lang="fr-CA" sz="2200" dirty="0">
              <a:solidFill>
                <a:srgbClr val="004D40"/>
              </a:solidFill>
              <a:latin typeface="Nexa Light" panose="02000000000000000000" pitchFamily="50" charset="0"/>
              <a:cs typeface="Arial" panose="020B0604020202020204" pitchFamily="34" charset="0"/>
            </a:endParaRPr>
          </a:p>
          <a:p>
            <a:pPr lvl="1" algn="just">
              <a:lnSpc>
                <a:spcPct val="150000"/>
              </a:lnSpc>
              <a:spcAft>
                <a:spcPts val="1000"/>
              </a:spcAft>
            </a:pPr>
            <a:r>
              <a:rPr lang="fr-CA" sz="2200" dirty="0">
                <a:solidFill>
                  <a:srgbClr val="004D40"/>
                </a:solidFill>
                <a:latin typeface="Nexa Light"/>
                <a:cs typeface="Arial"/>
              </a:rPr>
              <a:t>8.1  R.7.02 Durée du mandat</a:t>
            </a:r>
          </a:p>
        </p:txBody>
      </p:sp>
      <p:sp>
        <p:nvSpPr>
          <p:cNvPr id="10" name="ZoneTexte 9">
            <a:extLst>
              <a:ext uri="{FF2B5EF4-FFF2-40B4-BE49-F238E27FC236}">
                <a16:creationId xmlns:a16="http://schemas.microsoft.com/office/drawing/2014/main" id="{7FBE0813-9CF8-DF0F-DFF5-26BF5A8B5654}"/>
              </a:ext>
            </a:extLst>
          </p:cNvPr>
          <p:cNvSpPr txBox="1"/>
          <p:nvPr/>
        </p:nvSpPr>
        <p:spPr>
          <a:xfrm>
            <a:off x="660904" y="2552600"/>
            <a:ext cx="10717572" cy="2862322"/>
          </a:xfrm>
          <a:custGeom>
            <a:avLst/>
            <a:gdLst>
              <a:gd name="csX0" fmla="*/ 0 w 10717572"/>
              <a:gd name="csY0" fmla="*/ 0 h 2862322"/>
              <a:gd name="csX1" fmla="*/ 10717572 w 10717572"/>
              <a:gd name="csY1" fmla="*/ 0 h 2862322"/>
              <a:gd name="csX2" fmla="*/ 10717572 w 10717572"/>
              <a:gd name="csY2" fmla="*/ 2862322 h 2862322"/>
              <a:gd name="csX3" fmla="*/ 0 w 10717572"/>
              <a:gd name="csY3" fmla="*/ 2862322 h 2862322"/>
              <a:gd name="csX4" fmla="*/ 0 w 10717572"/>
              <a:gd name="csY4" fmla="*/ 0 h 2862322"/>
              <a:gd name="csX0" fmla="*/ 1038225 w 10717572"/>
              <a:gd name="csY0" fmla="*/ 714375 h 2862322"/>
              <a:gd name="csX1" fmla="*/ 10717572 w 10717572"/>
              <a:gd name="csY1" fmla="*/ 0 h 2862322"/>
              <a:gd name="csX2" fmla="*/ 10717572 w 10717572"/>
              <a:gd name="csY2" fmla="*/ 2862322 h 2862322"/>
              <a:gd name="csX3" fmla="*/ 0 w 10717572"/>
              <a:gd name="csY3" fmla="*/ 2862322 h 2862322"/>
              <a:gd name="csX4" fmla="*/ 1038225 w 10717572"/>
              <a:gd name="csY4" fmla="*/ 714375 h 2862322"/>
            </a:gdLst>
            <a:ahLst/>
            <a:cxnLst>
              <a:cxn ang="0">
                <a:pos x="csX0" y="csY0"/>
              </a:cxn>
              <a:cxn ang="0">
                <a:pos x="csX1" y="csY1"/>
              </a:cxn>
              <a:cxn ang="0">
                <a:pos x="csX2" y="csY2"/>
              </a:cxn>
              <a:cxn ang="0">
                <a:pos x="csX3" y="csY3"/>
              </a:cxn>
              <a:cxn ang="0">
                <a:pos x="csX4" y="csY4"/>
              </a:cxn>
            </a:cxnLst>
            <a:rect l="l" t="t" r="r" b="b"/>
            <a:pathLst>
              <a:path w="10717572" h="2862322">
                <a:moveTo>
                  <a:pt x="1038225" y="714375"/>
                </a:moveTo>
                <a:lnTo>
                  <a:pt x="10717572" y="0"/>
                </a:lnTo>
                <a:lnTo>
                  <a:pt x="10717572" y="2862322"/>
                </a:lnTo>
                <a:lnTo>
                  <a:pt x="0" y="2862322"/>
                </a:lnTo>
                <a:lnTo>
                  <a:pt x="1038225" y="714375"/>
                </a:lnTo>
                <a:close/>
              </a:path>
            </a:pathLst>
          </a:custGeom>
          <a:noFill/>
        </p:spPr>
        <p:txBody>
          <a:bodyPr wrap="square" lIns="91440" tIns="45720" rIns="91440" bIns="45720" rtlCol="0" anchor="t" anchorCtr="0">
            <a:spAutoFit/>
          </a:bodyPr>
          <a:lstStyle/>
          <a:p>
            <a:pPr algn="just"/>
            <a:r>
              <a:rPr lang="fr-CA" sz="1200" dirty="0">
                <a:solidFill>
                  <a:srgbClr val="004D40"/>
                </a:solidFill>
                <a:latin typeface="Nexa Bold" panose="02000000000000000000" pitchFamily="50" charset="0"/>
                <a:ea typeface="Calibri"/>
                <a:cs typeface="Calibri"/>
              </a:rPr>
              <a:t>Version initiale :</a:t>
            </a:r>
            <a:endParaRPr lang="fr-CA" sz="1200" dirty="0">
              <a:solidFill>
                <a:srgbClr val="004D40"/>
              </a:solidFill>
              <a:latin typeface="Nexa Bold" panose="02000000000000000000" pitchFamily="50" charset="0"/>
            </a:endParaRPr>
          </a:p>
          <a:p>
            <a:pPr algn="just"/>
            <a:r>
              <a:rPr lang="fr-CA" sz="1200" dirty="0">
                <a:solidFill>
                  <a:srgbClr val="004D40"/>
                </a:solidFill>
                <a:latin typeface="Nexa Light" panose="02000000000000000000" pitchFamily="50" charset="0"/>
                <a:ea typeface="Calibri" panose="020F0502020204030204"/>
                <a:cs typeface="Calibri"/>
              </a:rPr>
              <a:t>7.02 Durée du mandat</a:t>
            </a:r>
            <a:endParaRPr lang="fr-CA" sz="1200" dirty="0">
              <a:solidFill>
                <a:srgbClr val="004D40"/>
              </a:solidFill>
              <a:latin typeface="Nexa Light" panose="02000000000000000000" pitchFamily="50" charset="0"/>
            </a:endParaRPr>
          </a:p>
          <a:p>
            <a:pPr algn="just"/>
            <a:r>
              <a:rPr lang="fr-CA" sz="1200" dirty="0">
                <a:solidFill>
                  <a:srgbClr val="004D40"/>
                </a:solidFill>
                <a:latin typeface="Nexa Light" panose="02000000000000000000" pitchFamily="50" charset="0"/>
                <a:ea typeface="Calibri" panose="020F0502020204030204"/>
                <a:cs typeface="Calibri"/>
              </a:rPr>
              <a:t>La durée du mandat des membres du conseil d’administration est de deux (2) ans renouvelables au maximum pour un mandat supplémentaire de deux (2) ans à l’exception du mandat du président du Richelieu International qui siège pour un mandat d’un (1) an parallèlement à son année de présidence au Richelieu International.</a:t>
            </a:r>
          </a:p>
          <a:p>
            <a:pPr algn="just"/>
            <a:endParaRPr lang="fr-CA" sz="1200" dirty="0">
              <a:solidFill>
                <a:srgbClr val="004D40"/>
              </a:solidFill>
              <a:latin typeface="Nexa Light" panose="02000000000000000000" pitchFamily="50" charset="0"/>
              <a:ea typeface="Calibri" panose="020F0502020204030204"/>
              <a:cs typeface="Calibri"/>
            </a:endParaRPr>
          </a:p>
          <a:p>
            <a:pPr algn="just"/>
            <a:r>
              <a:rPr lang="fr-CA" sz="1200" dirty="0">
                <a:solidFill>
                  <a:srgbClr val="004D40"/>
                </a:solidFill>
                <a:latin typeface="Nexa Bold" panose="02000000000000000000" pitchFamily="50" charset="0"/>
                <a:ea typeface="Calibri" panose="020F0502020204030204"/>
                <a:cs typeface="Calibri"/>
              </a:rPr>
              <a:t>Version proposée ;</a:t>
            </a:r>
          </a:p>
          <a:p>
            <a:pPr algn="just"/>
            <a:r>
              <a:rPr lang="fr-CA" sz="1200" dirty="0">
                <a:solidFill>
                  <a:srgbClr val="004D40"/>
                </a:solidFill>
                <a:latin typeface="Nexa Light" panose="02000000000000000000" pitchFamily="50" charset="0"/>
                <a:ea typeface="Calibri"/>
                <a:cs typeface="Calibri"/>
              </a:rPr>
              <a:t>7.02 Durée du mandat</a:t>
            </a:r>
          </a:p>
          <a:p>
            <a:pPr algn="just"/>
            <a:r>
              <a:rPr lang="fr-CA" sz="1200" dirty="0">
                <a:solidFill>
                  <a:srgbClr val="004D40"/>
                </a:solidFill>
                <a:latin typeface="Nexa Light" panose="02000000000000000000" pitchFamily="50" charset="0"/>
                <a:ea typeface="Calibri"/>
                <a:cs typeface="Calibri"/>
              </a:rPr>
              <a:t>La durée du mandat des membres du conseil d’administration est de trois (3) ans. Ce mandat est renouvelable une (1) seule fois, pour une durée maximale totale de six (6) ans.</a:t>
            </a:r>
          </a:p>
          <a:p>
            <a:pPr algn="just"/>
            <a:r>
              <a:rPr lang="fr-CA" sz="1200" dirty="0">
                <a:solidFill>
                  <a:srgbClr val="004D40"/>
                </a:solidFill>
                <a:latin typeface="Nexa Light" panose="02000000000000000000" pitchFamily="50" charset="0"/>
                <a:ea typeface="Calibri"/>
                <a:cs typeface="Calibri"/>
              </a:rPr>
              <a:t>Les membres du conseil d’administration déterminent entre eux la répartition des rôles des administrateurs.</a:t>
            </a:r>
          </a:p>
          <a:p>
            <a:pPr algn="just"/>
            <a:r>
              <a:rPr lang="fr-CA" sz="1200" dirty="0">
                <a:solidFill>
                  <a:srgbClr val="004D40"/>
                </a:solidFill>
                <a:latin typeface="Nexa Light" panose="02000000000000000000" pitchFamily="50" charset="0"/>
                <a:ea typeface="Calibri"/>
                <a:cs typeface="Calibri"/>
              </a:rPr>
              <a:t>Pour être admissible à la fonction de président(e), un membre doit avoir siégé au conseil d’administration pour au moins un (1) mandat complet de 	trois (3) ans.</a:t>
            </a:r>
          </a:p>
          <a:p>
            <a:pPr algn="just"/>
            <a:r>
              <a:rPr lang="fr-CA" sz="1200" dirty="0">
                <a:solidFill>
                  <a:srgbClr val="004D40"/>
                </a:solidFill>
                <a:latin typeface="Nexa Light" panose="02000000000000000000" pitchFamily="50" charset="0"/>
                <a:ea typeface="Calibri"/>
                <a:cs typeface="Calibri"/>
              </a:rPr>
              <a:t>	Le mandat de la présidence est d’une durée maximale de trois (3) ans et n’est pas renouvelable. Ce mandat s’ajoute à celui 	d’administrateur, pour une durée maximale totale de neuf (9) ans au sein du conseil d’administration.</a:t>
            </a:r>
            <a:endParaRPr lang="fr-CA" sz="1200" dirty="0">
              <a:solidFill>
                <a:srgbClr val="004D40"/>
              </a:solidFill>
              <a:latin typeface="Nexa Light" panose="02000000000000000000" pitchFamily="50" charset="0"/>
            </a:endParaRPr>
          </a:p>
        </p:txBody>
      </p:sp>
    </p:spTree>
    <p:extLst>
      <p:ext uri="{BB962C8B-B14F-4D97-AF65-F5344CB8AC3E}">
        <p14:creationId xmlns:p14="http://schemas.microsoft.com/office/powerpoint/2010/main" val="34197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A4DB0-5521-147A-92E5-D0FED5D57872}"/>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9B39C786-4AC6-0679-E143-F2EFCC9DE89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8183C587-6380-5517-0611-761455B47991}"/>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dirty="0">
                <a:solidFill>
                  <a:srgbClr val="009C44"/>
                </a:solidFill>
                <a:latin typeface="Nexa Light"/>
                <a:cs typeface="Arial"/>
              </a:rPr>
              <a:t>49</a:t>
            </a:r>
            <a:r>
              <a:rPr lang="fr-CA" sz="1600" baseline="30000" dirty="0">
                <a:solidFill>
                  <a:srgbClr val="009C44"/>
                </a:solidFill>
                <a:latin typeface="Nexa Light"/>
                <a:cs typeface="Arial"/>
              </a:rPr>
              <a:t>e</a:t>
            </a:r>
            <a:r>
              <a:rPr lang="fr-CA" sz="1600" dirty="0">
                <a:solidFill>
                  <a:srgbClr val="009C44"/>
                </a:solidFill>
                <a:latin typeface="Nexa Light"/>
                <a:cs typeface="Arial"/>
              </a:rPr>
              <a:t> ASSEMBLÉE GÉNÉRALE ANNUELLE</a:t>
            </a:r>
            <a:br>
              <a:rPr lang="fr-CA" sz="1800" dirty="0">
                <a:solidFill>
                  <a:srgbClr val="009C44"/>
                </a:solidFill>
                <a:latin typeface="Nexa Light" panose="02000000000000000000" pitchFamily="50" charset="0"/>
                <a:cs typeface="Arial"/>
              </a:rPr>
            </a:br>
            <a:r>
              <a:rPr lang="fr-CA" sz="1400" dirty="0">
                <a:solidFill>
                  <a:srgbClr val="009C44"/>
                </a:solidFill>
                <a:latin typeface="Nexa Light"/>
                <a:ea typeface="MS Gothic"/>
                <a:cs typeface="Arial"/>
              </a:rPr>
              <a:t>Fondation Richelieu-International | 17 mai 2026</a:t>
            </a:r>
            <a:endParaRPr lang="fr-CA" sz="1800" dirty="0">
              <a:solidFill>
                <a:srgbClr val="009C44"/>
              </a:solidFill>
              <a:latin typeface="Nexa Light" panose="02000000000000000000" pitchFamily="50" charset="0"/>
              <a:ea typeface="MS Gothic" panose="020B0609070205080204" pitchFamily="49" charset="-128"/>
            </a:endParaRPr>
          </a:p>
        </p:txBody>
      </p:sp>
      <p:sp>
        <p:nvSpPr>
          <p:cNvPr id="6" name="ZoneTexte 5">
            <a:extLst>
              <a:ext uri="{FF2B5EF4-FFF2-40B4-BE49-F238E27FC236}">
                <a16:creationId xmlns:a16="http://schemas.microsoft.com/office/drawing/2014/main" id="{8ABBAC9B-E70F-65C3-C471-1C7F48620BCD}"/>
              </a:ext>
            </a:extLst>
          </p:cNvPr>
          <p:cNvSpPr txBox="1"/>
          <p:nvPr/>
        </p:nvSpPr>
        <p:spPr>
          <a:xfrm>
            <a:off x="660904" y="1189462"/>
            <a:ext cx="10717572" cy="1193917"/>
          </a:xfrm>
          <a:prstGeom prst="rect">
            <a:avLst/>
          </a:prstGeom>
          <a:noFill/>
        </p:spPr>
        <p:txBody>
          <a:bodyPr wrap="square" lIns="91440" tIns="45720" rIns="91440" bIns="45720" rtlCol="0" anchor="t" anchorCtr="0">
            <a:spAutoFit/>
          </a:bodyPr>
          <a:lstStyle/>
          <a:p>
            <a:pPr marL="457200" indent="-457200" algn="just">
              <a:lnSpc>
                <a:spcPct val="150000"/>
              </a:lnSpc>
              <a:spcAft>
                <a:spcPts val="1000"/>
              </a:spcAft>
              <a:buFont typeface="+mj-lt"/>
              <a:buAutoNum type="arabicPeriod" startAt="8"/>
            </a:pPr>
            <a:r>
              <a:rPr lang="fr-CA" sz="2200" dirty="0">
                <a:solidFill>
                  <a:srgbClr val="004D40"/>
                </a:solidFill>
                <a:latin typeface="Nexa Light"/>
                <a:cs typeface="Arial"/>
              </a:rPr>
              <a:t>Modifications des règlements généraux</a:t>
            </a:r>
            <a:endParaRPr lang="fr-CA" sz="2200" dirty="0">
              <a:solidFill>
                <a:srgbClr val="004D40"/>
              </a:solidFill>
              <a:latin typeface="Nexa Light" panose="02000000000000000000" pitchFamily="50" charset="0"/>
              <a:cs typeface="Arial" panose="020B0604020202020204" pitchFamily="34" charset="0"/>
            </a:endParaRPr>
          </a:p>
          <a:p>
            <a:pPr lvl="1" algn="just">
              <a:lnSpc>
                <a:spcPct val="150000"/>
              </a:lnSpc>
              <a:spcAft>
                <a:spcPts val="1000"/>
              </a:spcAft>
            </a:pPr>
            <a:r>
              <a:rPr lang="fr-CA" sz="2200" dirty="0">
                <a:solidFill>
                  <a:srgbClr val="004D40"/>
                </a:solidFill>
                <a:latin typeface="Nexa Light"/>
                <a:cs typeface="Arial"/>
              </a:rPr>
              <a:t>8.2  Propositions du tableau des mandats administrateurs en cours</a:t>
            </a:r>
          </a:p>
        </p:txBody>
      </p:sp>
      <p:pic>
        <p:nvPicPr>
          <p:cNvPr id="8" name="Image 7">
            <a:extLst>
              <a:ext uri="{FF2B5EF4-FFF2-40B4-BE49-F238E27FC236}">
                <a16:creationId xmlns:a16="http://schemas.microsoft.com/office/drawing/2014/main" id="{C3A00CEF-F62D-210F-21D4-CDEEA7E9CD7C}"/>
              </a:ext>
            </a:extLst>
          </p:cNvPr>
          <p:cNvPicPr>
            <a:picLocks noChangeAspect="1"/>
          </p:cNvPicPr>
          <p:nvPr/>
        </p:nvPicPr>
        <p:blipFill>
          <a:blip r:embed="rId3"/>
          <a:srcRect l="227"/>
          <a:stretch>
            <a:fillRect/>
          </a:stretch>
        </p:blipFill>
        <p:spPr>
          <a:xfrm>
            <a:off x="1933575" y="2887134"/>
            <a:ext cx="8343900" cy="1507066"/>
          </a:xfrm>
          <a:prstGeom prst="rect">
            <a:avLst/>
          </a:prstGeom>
        </p:spPr>
      </p:pic>
    </p:spTree>
    <p:extLst>
      <p:ext uri="{BB962C8B-B14F-4D97-AF65-F5344CB8AC3E}">
        <p14:creationId xmlns:p14="http://schemas.microsoft.com/office/powerpoint/2010/main" val="1131994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6C9C8-9F4D-E76A-3504-F456C802F52F}"/>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039737FD-1173-7C90-16D0-D975EDD885A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698660FC-839B-20F2-EC95-029DEAA9C85B}"/>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dirty="0">
                <a:solidFill>
                  <a:srgbClr val="009C44"/>
                </a:solidFill>
                <a:latin typeface="Nexa Light"/>
                <a:cs typeface="Arial"/>
              </a:rPr>
              <a:t>49</a:t>
            </a:r>
            <a:r>
              <a:rPr lang="fr-CA" sz="1600" baseline="30000" dirty="0">
                <a:solidFill>
                  <a:srgbClr val="009C44"/>
                </a:solidFill>
                <a:latin typeface="Nexa Light"/>
                <a:cs typeface="Arial"/>
              </a:rPr>
              <a:t>e</a:t>
            </a:r>
            <a:r>
              <a:rPr lang="fr-CA" sz="1600" dirty="0">
                <a:solidFill>
                  <a:srgbClr val="009C44"/>
                </a:solidFill>
                <a:latin typeface="Nexa Light"/>
                <a:cs typeface="Arial"/>
              </a:rPr>
              <a:t> ASSEMBLÉE GÉNÉRALE ANNUELLE</a:t>
            </a:r>
            <a:br>
              <a:rPr lang="fr-CA" sz="1800" dirty="0">
                <a:solidFill>
                  <a:srgbClr val="009C44"/>
                </a:solidFill>
                <a:latin typeface="Nexa Light" panose="02000000000000000000" pitchFamily="50" charset="0"/>
                <a:cs typeface="Arial"/>
              </a:rPr>
            </a:br>
            <a:r>
              <a:rPr lang="fr-CA" sz="1400" dirty="0">
                <a:solidFill>
                  <a:srgbClr val="009C44"/>
                </a:solidFill>
                <a:latin typeface="Nexa Light"/>
                <a:ea typeface="MS Gothic"/>
                <a:cs typeface="Arial"/>
              </a:rPr>
              <a:t>Fondation Richelieu-International | 17 mai 2026</a:t>
            </a:r>
            <a:endParaRPr lang="fr-CA" sz="1800" dirty="0">
              <a:solidFill>
                <a:srgbClr val="009C44"/>
              </a:solidFill>
              <a:latin typeface="Nexa Light" panose="02000000000000000000" pitchFamily="50" charset="0"/>
              <a:ea typeface="MS Gothic" panose="020B0609070205080204" pitchFamily="49" charset="-128"/>
            </a:endParaRPr>
          </a:p>
        </p:txBody>
      </p:sp>
      <p:sp>
        <p:nvSpPr>
          <p:cNvPr id="3" name="ZoneTexte 2">
            <a:extLst>
              <a:ext uri="{FF2B5EF4-FFF2-40B4-BE49-F238E27FC236}">
                <a16:creationId xmlns:a16="http://schemas.microsoft.com/office/drawing/2014/main" id="{377B5171-C05F-2100-90A4-0A5F473AD2A6}"/>
              </a:ext>
            </a:extLst>
          </p:cNvPr>
          <p:cNvSpPr txBox="1"/>
          <p:nvPr/>
        </p:nvSpPr>
        <p:spPr>
          <a:xfrm>
            <a:off x="660904" y="1189462"/>
            <a:ext cx="10717572" cy="3609963"/>
          </a:xfrm>
          <a:prstGeom prst="rect">
            <a:avLst/>
          </a:prstGeom>
          <a:noFill/>
        </p:spPr>
        <p:txBody>
          <a:bodyPr wrap="square" lIns="91440" tIns="45720" rIns="91440" bIns="45720" rtlCol="0" anchor="t" anchorCtr="0">
            <a:spAutoFit/>
          </a:bodyPr>
          <a:lstStyle/>
          <a:p>
            <a:pPr marL="457200" indent="-457200" algn="just">
              <a:lnSpc>
                <a:spcPct val="150000"/>
              </a:lnSpc>
              <a:spcAft>
                <a:spcPts val="1000"/>
              </a:spcAft>
              <a:buFont typeface="+mj-lt"/>
              <a:buAutoNum type="arabicPeriod" startAt="3"/>
            </a:pPr>
            <a:r>
              <a:rPr lang="fr-CA" sz="2200" dirty="0">
                <a:solidFill>
                  <a:srgbClr val="004D40"/>
                </a:solidFill>
                <a:latin typeface="Nexa Light"/>
                <a:cs typeface="Arial"/>
              </a:rPr>
              <a:t>Ouverture de l’assemblée générale annuelle 2026</a:t>
            </a:r>
            <a:endParaRPr lang="fr-CA" sz="2200" dirty="0">
              <a:solidFill>
                <a:srgbClr val="004D40"/>
              </a:solidFill>
              <a:latin typeface="Nexa Light" panose="02000000000000000000" pitchFamily="50" charset="0"/>
              <a:cs typeface="Arial" panose="020B0604020202020204" pitchFamily="34" charset="0"/>
            </a:endParaRPr>
          </a:p>
          <a:p>
            <a:pPr lvl="1" algn="just">
              <a:lnSpc>
                <a:spcPct val="150000"/>
              </a:lnSpc>
              <a:spcAft>
                <a:spcPts val="1000"/>
              </a:spcAft>
            </a:pPr>
            <a:r>
              <a:rPr lang="fr-CA" sz="2200" dirty="0">
                <a:solidFill>
                  <a:srgbClr val="004D40"/>
                </a:solidFill>
                <a:latin typeface="Nexa Light"/>
                <a:cs typeface="Arial"/>
              </a:rPr>
              <a:t>3.1 	Élection d’un(e) président(e) d’assemblée</a:t>
            </a:r>
            <a:endParaRPr lang="fr-CA" sz="2200" dirty="0">
              <a:solidFill>
                <a:srgbClr val="004D40"/>
              </a:solidFill>
              <a:ea typeface="Calibri" panose="020F0502020204030204"/>
              <a:cs typeface="Calibri" panose="020F0502020204030204"/>
            </a:endParaRPr>
          </a:p>
          <a:p>
            <a:pPr lvl="1" algn="just">
              <a:lnSpc>
                <a:spcPct val="150000"/>
              </a:lnSpc>
              <a:spcAft>
                <a:spcPts val="1000"/>
              </a:spcAft>
            </a:pPr>
            <a:r>
              <a:rPr lang="fr-CA" sz="2200" dirty="0">
                <a:solidFill>
                  <a:srgbClr val="004D40"/>
                </a:solidFill>
                <a:latin typeface="Nexa Light"/>
                <a:cs typeface="Arial"/>
              </a:rPr>
              <a:t>3.2  Élection d’un(e) secrétaire d’assemblée</a:t>
            </a:r>
          </a:p>
          <a:p>
            <a:pPr marL="457200" indent="-457200" algn="just">
              <a:lnSpc>
                <a:spcPct val="150000"/>
              </a:lnSpc>
              <a:spcAft>
                <a:spcPts val="1000"/>
              </a:spcAft>
              <a:buFont typeface="+mj-lt"/>
              <a:buAutoNum type="arabicPeriod" startAt="3"/>
            </a:pPr>
            <a:r>
              <a:rPr lang="fr-CA" sz="2200" dirty="0">
                <a:solidFill>
                  <a:srgbClr val="004D40"/>
                </a:solidFill>
                <a:latin typeface="Nexa Light" panose="02000000000000000000" pitchFamily="50" charset="0"/>
                <a:cs typeface="Arial" panose="020B0604020202020204" pitchFamily="34" charset="0"/>
              </a:rPr>
              <a:t>Lecture et adoption de l’ordre du jour</a:t>
            </a:r>
          </a:p>
          <a:p>
            <a:pPr marL="457200" indent="-457200" algn="just">
              <a:lnSpc>
                <a:spcPct val="150000"/>
              </a:lnSpc>
              <a:spcAft>
                <a:spcPts val="1000"/>
              </a:spcAft>
              <a:buFont typeface="+mj-lt"/>
              <a:buAutoNum type="arabicPeriod" startAt="3"/>
            </a:pPr>
            <a:r>
              <a:rPr lang="fr-CA" sz="2200" dirty="0">
                <a:solidFill>
                  <a:srgbClr val="004D40"/>
                </a:solidFill>
                <a:latin typeface="Nexa Light"/>
                <a:cs typeface="Arial"/>
              </a:rPr>
              <a:t>Adoption du procès-verbal de la 48</a:t>
            </a:r>
            <a:r>
              <a:rPr lang="fr-CA" sz="2200" baseline="30000" dirty="0">
                <a:solidFill>
                  <a:srgbClr val="004D40"/>
                </a:solidFill>
                <a:latin typeface="Nexa Light"/>
                <a:cs typeface="Arial"/>
              </a:rPr>
              <a:t>e</a:t>
            </a:r>
            <a:r>
              <a:rPr lang="fr-CA" sz="2200" dirty="0">
                <a:solidFill>
                  <a:srgbClr val="004D40"/>
                </a:solidFill>
                <a:latin typeface="Nexa Light"/>
                <a:cs typeface="Arial"/>
              </a:rPr>
              <a:t> assemblée générale annuelle du 5 mai 2025</a:t>
            </a:r>
          </a:p>
        </p:txBody>
      </p:sp>
    </p:spTree>
    <p:extLst>
      <p:ext uri="{BB962C8B-B14F-4D97-AF65-F5344CB8AC3E}">
        <p14:creationId xmlns:p14="http://schemas.microsoft.com/office/powerpoint/2010/main" val="1928219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7CC1E-6F6E-12A9-9991-D727F814B404}"/>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594FDF65-41A6-2693-44F4-0C601DF3FC3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931A3CE2-033C-2283-F859-DD8C30CC836C}"/>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dirty="0">
                <a:solidFill>
                  <a:srgbClr val="009C44"/>
                </a:solidFill>
                <a:latin typeface="Nexa Light"/>
                <a:cs typeface="Arial"/>
              </a:rPr>
              <a:t>49</a:t>
            </a:r>
            <a:r>
              <a:rPr lang="fr-CA" sz="1600" baseline="30000" dirty="0">
                <a:solidFill>
                  <a:srgbClr val="009C44"/>
                </a:solidFill>
                <a:latin typeface="Nexa Light"/>
                <a:cs typeface="Arial"/>
              </a:rPr>
              <a:t>e</a:t>
            </a:r>
            <a:r>
              <a:rPr lang="fr-CA" sz="1600" dirty="0">
                <a:solidFill>
                  <a:srgbClr val="009C44"/>
                </a:solidFill>
                <a:latin typeface="Nexa Light"/>
                <a:cs typeface="Arial"/>
              </a:rPr>
              <a:t> ASSEMBLÉE GÉNÉRALE ANNUELLE</a:t>
            </a:r>
            <a:br>
              <a:rPr lang="fr-CA" sz="1800" dirty="0">
                <a:solidFill>
                  <a:srgbClr val="009C44"/>
                </a:solidFill>
                <a:latin typeface="Nexa Light" panose="02000000000000000000" pitchFamily="50" charset="0"/>
                <a:cs typeface="Arial"/>
              </a:rPr>
            </a:br>
            <a:r>
              <a:rPr lang="fr-CA" sz="1400" dirty="0">
                <a:solidFill>
                  <a:srgbClr val="009C44"/>
                </a:solidFill>
                <a:latin typeface="Nexa Light"/>
                <a:ea typeface="MS Gothic"/>
                <a:cs typeface="Arial"/>
              </a:rPr>
              <a:t>Fondation Richelieu-International | 17 mai 2026</a:t>
            </a:r>
            <a:endParaRPr lang="fr-CA" sz="1800" dirty="0">
              <a:solidFill>
                <a:srgbClr val="009C44"/>
              </a:solidFill>
              <a:latin typeface="Nexa Light" panose="02000000000000000000" pitchFamily="50" charset="0"/>
              <a:ea typeface="MS Gothic" panose="020B0609070205080204" pitchFamily="49" charset="-128"/>
            </a:endParaRPr>
          </a:p>
        </p:txBody>
      </p:sp>
      <p:sp>
        <p:nvSpPr>
          <p:cNvPr id="6" name="ZoneTexte 5">
            <a:extLst>
              <a:ext uri="{FF2B5EF4-FFF2-40B4-BE49-F238E27FC236}">
                <a16:creationId xmlns:a16="http://schemas.microsoft.com/office/drawing/2014/main" id="{8A75D3B2-4E6B-507C-3086-0DC7C92C0E8A}"/>
              </a:ext>
            </a:extLst>
          </p:cNvPr>
          <p:cNvSpPr txBox="1"/>
          <p:nvPr/>
        </p:nvSpPr>
        <p:spPr>
          <a:xfrm>
            <a:off x="660904" y="1189462"/>
            <a:ext cx="10717572" cy="1065613"/>
          </a:xfrm>
          <a:prstGeom prst="rect">
            <a:avLst/>
          </a:prstGeom>
          <a:noFill/>
        </p:spPr>
        <p:txBody>
          <a:bodyPr wrap="square" lIns="91440" tIns="45720" rIns="91440" bIns="45720" rtlCol="0" anchor="t" anchorCtr="0">
            <a:spAutoFit/>
          </a:bodyPr>
          <a:lstStyle/>
          <a:p>
            <a:pPr marL="457200" indent="-457200">
              <a:lnSpc>
                <a:spcPct val="150000"/>
              </a:lnSpc>
              <a:buFont typeface="+mj-lt"/>
              <a:buAutoNum type="arabicPeriod" startAt="9"/>
            </a:pPr>
            <a:r>
              <a:rPr lang="fr-CA" sz="2200" dirty="0">
                <a:solidFill>
                  <a:srgbClr val="004D40"/>
                </a:solidFill>
                <a:latin typeface="Nexa Light"/>
                <a:cs typeface="Arial"/>
              </a:rPr>
              <a:t>Ratification des décisions du conseil d’administration prises au cours du dernier mandat</a:t>
            </a:r>
            <a:endParaRPr lang="fr-CA" sz="2200" dirty="0">
              <a:solidFill>
                <a:srgbClr val="004D40"/>
              </a:solidFill>
              <a:ea typeface="Calibri" panose="020F0502020204030204"/>
              <a:cs typeface="Calibri" panose="020F0502020204030204"/>
            </a:endParaRPr>
          </a:p>
        </p:txBody>
      </p:sp>
    </p:spTree>
    <p:extLst>
      <p:ext uri="{BB962C8B-B14F-4D97-AF65-F5344CB8AC3E}">
        <p14:creationId xmlns:p14="http://schemas.microsoft.com/office/powerpoint/2010/main" val="1597693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190D7-729E-7F79-3838-E7B73FE48321}"/>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E720B5B7-2F81-DEEB-DF20-B31869465C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F3AC2CE5-FB2D-48C1-398D-3AD9B757A013}"/>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dirty="0">
                <a:solidFill>
                  <a:srgbClr val="009C44"/>
                </a:solidFill>
                <a:latin typeface="Nexa Light"/>
                <a:cs typeface="Arial"/>
              </a:rPr>
              <a:t>49</a:t>
            </a:r>
            <a:r>
              <a:rPr lang="fr-CA" sz="1600" baseline="30000" dirty="0">
                <a:solidFill>
                  <a:srgbClr val="009C44"/>
                </a:solidFill>
                <a:latin typeface="Nexa Light"/>
                <a:cs typeface="Arial"/>
              </a:rPr>
              <a:t>e</a:t>
            </a:r>
            <a:r>
              <a:rPr lang="fr-CA" sz="1600" dirty="0">
                <a:solidFill>
                  <a:srgbClr val="009C44"/>
                </a:solidFill>
                <a:latin typeface="Nexa Light"/>
                <a:cs typeface="Arial"/>
              </a:rPr>
              <a:t> ASSEMBLÉE GÉNÉRALE ANNUELLE</a:t>
            </a:r>
            <a:br>
              <a:rPr lang="fr-CA" sz="1800" dirty="0">
                <a:solidFill>
                  <a:srgbClr val="009C44"/>
                </a:solidFill>
                <a:latin typeface="Nexa Light" panose="02000000000000000000" pitchFamily="50" charset="0"/>
                <a:cs typeface="Arial"/>
              </a:rPr>
            </a:br>
            <a:r>
              <a:rPr lang="fr-CA" sz="1400" dirty="0">
                <a:solidFill>
                  <a:srgbClr val="009C44"/>
                </a:solidFill>
                <a:latin typeface="Nexa Light"/>
                <a:ea typeface="MS Gothic"/>
                <a:cs typeface="Arial"/>
              </a:rPr>
              <a:t>Fondation Richelieu-International | 17 mai 2026</a:t>
            </a:r>
            <a:endParaRPr lang="fr-CA" sz="1800" dirty="0">
              <a:solidFill>
                <a:srgbClr val="009C44"/>
              </a:solidFill>
              <a:latin typeface="Nexa Light" panose="02000000000000000000" pitchFamily="50" charset="0"/>
              <a:ea typeface="MS Gothic" panose="020B0609070205080204" pitchFamily="49" charset="-128"/>
            </a:endParaRPr>
          </a:p>
        </p:txBody>
      </p:sp>
      <p:sp>
        <p:nvSpPr>
          <p:cNvPr id="3" name="ZoneTexte 2">
            <a:extLst>
              <a:ext uri="{FF2B5EF4-FFF2-40B4-BE49-F238E27FC236}">
                <a16:creationId xmlns:a16="http://schemas.microsoft.com/office/drawing/2014/main" id="{E579B10D-F4C8-5468-E840-F9644D184784}"/>
              </a:ext>
            </a:extLst>
          </p:cNvPr>
          <p:cNvSpPr txBox="1"/>
          <p:nvPr/>
        </p:nvSpPr>
        <p:spPr>
          <a:xfrm>
            <a:off x="660904" y="578016"/>
            <a:ext cx="10717572" cy="557781"/>
          </a:xfrm>
          <a:prstGeom prst="rect">
            <a:avLst/>
          </a:prstGeom>
          <a:noFill/>
        </p:spPr>
        <p:txBody>
          <a:bodyPr wrap="square" lIns="91440" tIns="45720" rIns="91440" bIns="45720" rtlCol="0" anchor="t" anchorCtr="0">
            <a:spAutoFit/>
          </a:bodyPr>
          <a:lstStyle/>
          <a:p>
            <a:pPr marL="457200" indent="-457200">
              <a:lnSpc>
                <a:spcPct val="150000"/>
              </a:lnSpc>
              <a:buFont typeface="+mj-lt"/>
              <a:buAutoNum type="arabicPeriod" startAt="10"/>
            </a:pPr>
            <a:r>
              <a:rPr lang="fr-CA" sz="2200" dirty="0">
                <a:solidFill>
                  <a:srgbClr val="004D40"/>
                </a:solidFill>
                <a:latin typeface="Nexa Light"/>
                <a:cs typeface="Arial"/>
              </a:rPr>
              <a:t>Annonce des projets subventionnés</a:t>
            </a:r>
            <a:endParaRPr lang="fr-CA" sz="2200" dirty="0">
              <a:solidFill>
                <a:srgbClr val="004D40"/>
              </a:solidFill>
              <a:ea typeface="Calibri" panose="020F0502020204030204"/>
              <a:cs typeface="Calibri" panose="020F0502020204030204"/>
            </a:endParaRPr>
          </a:p>
        </p:txBody>
      </p:sp>
      <p:graphicFrame>
        <p:nvGraphicFramePr>
          <p:cNvPr id="2" name="Tableau 1">
            <a:extLst>
              <a:ext uri="{FF2B5EF4-FFF2-40B4-BE49-F238E27FC236}">
                <a16:creationId xmlns:a16="http://schemas.microsoft.com/office/drawing/2014/main" id="{05CBA467-82B6-30D7-9895-CB334EA5092E}"/>
              </a:ext>
            </a:extLst>
          </p:cNvPr>
          <p:cNvGraphicFramePr>
            <a:graphicFrameLocks noGrp="1"/>
          </p:cNvGraphicFramePr>
          <p:nvPr>
            <p:extLst>
              <p:ext uri="{D42A27DB-BD31-4B8C-83A1-F6EECF244321}">
                <p14:modId xmlns:p14="http://schemas.microsoft.com/office/powerpoint/2010/main" val="3539160235"/>
              </p:ext>
            </p:extLst>
          </p:nvPr>
        </p:nvGraphicFramePr>
        <p:xfrm>
          <a:off x="2681265" y="1280676"/>
          <a:ext cx="7293976" cy="4594812"/>
        </p:xfrm>
        <a:graphic>
          <a:graphicData uri="http://schemas.openxmlformats.org/drawingml/2006/table">
            <a:tbl>
              <a:tblPr/>
              <a:tblGrid>
                <a:gridCol w="2920269">
                  <a:extLst>
                    <a:ext uri="{9D8B030D-6E8A-4147-A177-3AD203B41FA5}">
                      <a16:colId xmlns:a16="http://schemas.microsoft.com/office/drawing/2014/main" val="651425212"/>
                    </a:ext>
                  </a:extLst>
                </a:gridCol>
                <a:gridCol w="4373707">
                  <a:extLst>
                    <a:ext uri="{9D8B030D-6E8A-4147-A177-3AD203B41FA5}">
                      <a16:colId xmlns:a16="http://schemas.microsoft.com/office/drawing/2014/main" val="1034364321"/>
                    </a:ext>
                  </a:extLst>
                </a:gridCol>
              </a:tblGrid>
              <a:tr h="257191">
                <a:tc>
                  <a:txBody>
                    <a:bodyPr/>
                    <a:lstStyle/>
                    <a:p>
                      <a:pPr algn="l" fontAlgn="base">
                        <a:lnSpc>
                          <a:spcPts val="2175"/>
                        </a:lnSpc>
                        <a:buNone/>
                      </a:pPr>
                      <a:r>
                        <a:rPr lang="fr-CA" sz="1200" b="0" i="0">
                          <a:solidFill>
                            <a:srgbClr val="92D050"/>
                          </a:solidFill>
                          <a:effectLst/>
                          <a:latin typeface="Calibri" panose="020F0502020204030204" pitchFamily="34" charset="0"/>
                        </a:rPr>
                        <a:t>Nom de l'organisme</a:t>
                      </a:r>
                      <a:r>
                        <a:rPr lang="fr-CA" sz="1200" b="0" i="0">
                          <a:solidFill>
                            <a:srgbClr val="000000"/>
                          </a:solidFill>
                          <a:effectLst/>
                          <a:latin typeface="Calibri" panose="020F0502020204030204" pitchFamily="34" charset="0"/>
                        </a:rPr>
                        <a:t>​</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fr-CA" sz="1200" b="0" i="0">
                          <a:solidFill>
                            <a:srgbClr val="92D050"/>
                          </a:solidFill>
                          <a:effectLst/>
                          <a:latin typeface="Calibri" panose="020F0502020204030204" pitchFamily="34" charset="0"/>
                        </a:rPr>
                        <a:t>Titre du projet à subventionner</a:t>
                      </a:r>
                      <a:r>
                        <a:rPr lang="fr-CA" sz="1200" b="0" i="0">
                          <a:solidFill>
                            <a:srgbClr val="000000"/>
                          </a:solidFill>
                          <a:effectLst/>
                          <a:latin typeface="Calibri" panose="020F0502020204030204" pitchFamily="34" charset="0"/>
                        </a:rPr>
                        <a:t>​</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419834291"/>
                  </a:ext>
                </a:extLst>
              </a:tr>
              <a:tr h="302140">
                <a:tc>
                  <a:txBody>
                    <a:bodyPr/>
                    <a:lstStyle/>
                    <a:p>
                      <a:pPr algn="l" fontAlgn="base">
                        <a:lnSpc>
                          <a:spcPts val="2175"/>
                        </a:lnSpc>
                        <a:buNone/>
                      </a:pPr>
                      <a:r>
                        <a:rPr lang="fr-CA" sz="1200" b="0" i="0">
                          <a:solidFill>
                            <a:srgbClr val="000000"/>
                          </a:solidFill>
                          <a:effectLst/>
                          <a:latin typeface="Calibri" panose="020F0502020204030204" pitchFamily="34" charset="0"/>
                        </a:rPr>
                        <a:t>Association citoyenne de Val Tetreau (QC)​</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fr-CA" sz="1200" b="0" i="0">
                          <a:solidFill>
                            <a:srgbClr val="000000"/>
                          </a:solidFill>
                          <a:effectLst/>
                          <a:latin typeface="Calibri" panose="020F0502020204030204" pitchFamily="34" charset="0"/>
                        </a:rPr>
                        <a:t>Abeille dans la ville​</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176174139"/>
                  </a:ext>
                </a:extLst>
              </a:tr>
              <a:tr h="486736">
                <a:tc>
                  <a:txBody>
                    <a:bodyPr/>
                    <a:lstStyle/>
                    <a:p>
                      <a:pPr algn="l" fontAlgn="base">
                        <a:lnSpc>
                          <a:spcPts val="2175"/>
                        </a:lnSpc>
                        <a:buNone/>
                      </a:pPr>
                      <a:r>
                        <a:rPr lang="fr-CA" sz="1200" b="0" i="0" dirty="0">
                          <a:solidFill>
                            <a:srgbClr val="000000"/>
                          </a:solidFill>
                          <a:effectLst/>
                          <a:latin typeface="Calibri" panose="020F0502020204030204" pitchFamily="34" charset="0"/>
                        </a:rPr>
                        <a:t>Centre d'action bénévole Les p'tits bonheurs de St-Bruno (QC)​</a:t>
                      </a:r>
                      <a:endParaRPr lang="fr-CA" sz="1200" b="0" i="0" dirty="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fr-CA" sz="1200" b="0" i="0">
                          <a:solidFill>
                            <a:srgbClr val="000000"/>
                          </a:solidFill>
                          <a:effectLst/>
                          <a:latin typeface="Calibri" panose="020F0502020204030204" pitchFamily="34" charset="0"/>
                        </a:rPr>
                        <a:t>Demande de subvention – Projet de compostage et de jardin communautaire des P’tits Bonheurs​</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117805276"/>
                  </a:ext>
                </a:extLst>
              </a:tr>
              <a:tr h="486736">
                <a:tc>
                  <a:txBody>
                    <a:bodyPr/>
                    <a:lstStyle/>
                    <a:p>
                      <a:pPr algn="l" fontAlgn="base">
                        <a:lnSpc>
                          <a:spcPts val="2175"/>
                        </a:lnSpc>
                        <a:buNone/>
                      </a:pPr>
                      <a:r>
                        <a:rPr lang="fr-CA" sz="1200" b="0" i="0">
                          <a:solidFill>
                            <a:srgbClr val="000000"/>
                          </a:solidFill>
                          <a:effectLst/>
                          <a:latin typeface="Calibri" panose="020F0502020204030204" pitchFamily="34" charset="0"/>
                        </a:rPr>
                        <a:t>Centre de santé communautaire de Nipissing Ouest (ON)​</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fr-CA" sz="1200" b="0" i="0">
                          <a:solidFill>
                            <a:srgbClr val="000000"/>
                          </a:solidFill>
                          <a:effectLst/>
                          <a:latin typeface="Calibri" panose="020F0502020204030204" pitchFamily="34" charset="0"/>
                        </a:rPr>
                        <a:t>Projet environnemental pour les jeunes de Nipissing Ouest​</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775926738"/>
                  </a:ext>
                </a:extLst>
              </a:tr>
              <a:tr h="486736">
                <a:tc>
                  <a:txBody>
                    <a:bodyPr/>
                    <a:lstStyle/>
                    <a:p>
                      <a:pPr algn="l" fontAlgn="base">
                        <a:lnSpc>
                          <a:spcPts val="2175"/>
                        </a:lnSpc>
                        <a:buNone/>
                      </a:pPr>
                      <a:r>
                        <a:rPr lang="fr-CA" sz="1200" b="0" i="0">
                          <a:solidFill>
                            <a:srgbClr val="000000"/>
                          </a:solidFill>
                          <a:effectLst/>
                          <a:latin typeface="Calibri" panose="020F0502020204030204" pitchFamily="34" charset="0"/>
                        </a:rPr>
                        <a:t>Club des naturalistes du Restigouche Naturalists Club (NB)​</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fr-CA" sz="1200" b="0" i="0">
                          <a:solidFill>
                            <a:srgbClr val="000000"/>
                          </a:solidFill>
                          <a:effectLst/>
                          <a:latin typeface="Calibri" panose="020F0502020204030204" pitchFamily="34" charset="0"/>
                        </a:rPr>
                        <a:t>Nichoirs pour hirondelles bicolores, lagune d'Atholville​</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944029858"/>
                  </a:ext>
                </a:extLst>
              </a:tr>
              <a:tr h="302140">
                <a:tc>
                  <a:txBody>
                    <a:bodyPr/>
                    <a:lstStyle/>
                    <a:p>
                      <a:pPr algn="l" fontAlgn="base">
                        <a:lnSpc>
                          <a:spcPts val="2175"/>
                        </a:lnSpc>
                        <a:buNone/>
                      </a:pPr>
                      <a:r>
                        <a:rPr lang="fr-CA" sz="1200" b="0" i="0">
                          <a:solidFill>
                            <a:srgbClr val="000000"/>
                          </a:solidFill>
                          <a:effectLst/>
                          <a:latin typeface="Calibri" panose="020F0502020204030204" pitchFamily="34" charset="0"/>
                        </a:rPr>
                        <a:t>École secondaire catholique Embrun (ON)​</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fr-CA" sz="1200" b="0" i="0">
                          <a:solidFill>
                            <a:srgbClr val="000000"/>
                          </a:solidFill>
                          <a:effectLst/>
                          <a:latin typeface="Calibri" panose="020F0502020204030204" pitchFamily="34" charset="0"/>
                        </a:rPr>
                        <a:t>Mur vertpour programme d'agriculture​</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822597426"/>
                  </a:ext>
                </a:extLst>
              </a:tr>
              <a:tr h="257191">
                <a:tc>
                  <a:txBody>
                    <a:bodyPr/>
                    <a:lstStyle/>
                    <a:p>
                      <a:pPr algn="l" fontAlgn="base">
                        <a:lnSpc>
                          <a:spcPts val="2175"/>
                        </a:lnSpc>
                        <a:buNone/>
                      </a:pPr>
                      <a:r>
                        <a:rPr lang="fr-CA" sz="1200" b="0" i="0">
                          <a:solidFill>
                            <a:srgbClr val="000000"/>
                          </a:solidFill>
                          <a:effectLst/>
                          <a:latin typeface="Calibri" panose="020F0502020204030204" pitchFamily="34" charset="0"/>
                        </a:rPr>
                        <a:t>Jardins pour Tous (QC)​</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fr-CA" sz="1200" b="0" i="0">
                          <a:solidFill>
                            <a:srgbClr val="000000"/>
                          </a:solidFill>
                          <a:effectLst/>
                          <a:latin typeface="Calibri" panose="020F0502020204030204" pitchFamily="34" charset="0"/>
                        </a:rPr>
                        <a:t>Verdissement éducatif et biodiversité à Milton-Parc​</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803914944"/>
                  </a:ext>
                </a:extLst>
              </a:tr>
              <a:tr h="257191">
                <a:tc>
                  <a:txBody>
                    <a:bodyPr/>
                    <a:lstStyle/>
                    <a:p>
                      <a:pPr algn="l" fontAlgn="base">
                        <a:lnSpc>
                          <a:spcPts val="2175"/>
                        </a:lnSpc>
                        <a:buNone/>
                      </a:pPr>
                      <a:r>
                        <a:rPr lang="fr-CA" sz="1200" b="0" i="0">
                          <a:solidFill>
                            <a:srgbClr val="000000"/>
                          </a:solidFill>
                          <a:effectLst/>
                          <a:latin typeface="Calibri" panose="020F0502020204030204" pitchFamily="34" charset="0"/>
                        </a:rPr>
                        <a:t>Joli Jardin Richelieu (QC)​</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fr-CA" sz="1200" b="0" i="0">
                          <a:solidFill>
                            <a:srgbClr val="000000"/>
                          </a:solidFill>
                          <a:effectLst/>
                          <a:latin typeface="Calibri" panose="020F0502020204030204" pitchFamily="34" charset="0"/>
                        </a:rPr>
                        <a:t>Joli Arboretum Richelieu​</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150225242"/>
                  </a:ext>
                </a:extLst>
              </a:tr>
              <a:tr h="257191">
                <a:tc>
                  <a:txBody>
                    <a:bodyPr/>
                    <a:lstStyle/>
                    <a:p>
                      <a:pPr algn="l" fontAlgn="base">
                        <a:lnSpc>
                          <a:spcPts val="2175"/>
                        </a:lnSpc>
                        <a:buNone/>
                      </a:pPr>
                      <a:r>
                        <a:rPr lang="fr-CA" sz="1200" b="0" i="0">
                          <a:solidFill>
                            <a:srgbClr val="000000"/>
                          </a:solidFill>
                          <a:effectLst/>
                          <a:latin typeface="Calibri" panose="020F0502020204030204" pitchFamily="34" charset="0"/>
                        </a:rPr>
                        <a:t>La Maison Amitié de Hull (QC)​</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fr-CA" sz="1200" b="0" i="0">
                          <a:solidFill>
                            <a:srgbClr val="000000"/>
                          </a:solidFill>
                          <a:effectLst/>
                          <a:latin typeface="Calibri" panose="020F0502020204030204" pitchFamily="34" charset="0"/>
                        </a:rPr>
                        <a:t>Projet Jasmine : on sème !​</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934751966"/>
                  </a:ext>
                </a:extLst>
              </a:tr>
              <a:tr h="302140">
                <a:tc>
                  <a:txBody>
                    <a:bodyPr/>
                    <a:lstStyle/>
                    <a:p>
                      <a:pPr algn="l" fontAlgn="base">
                        <a:lnSpc>
                          <a:spcPts val="2175"/>
                        </a:lnSpc>
                        <a:buNone/>
                      </a:pPr>
                      <a:r>
                        <a:rPr lang="fr-CA" sz="1200" b="0" i="0">
                          <a:solidFill>
                            <a:srgbClr val="000000"/>
                          </a:solidFill>
                          <a:effectLst/>
                          <a:latin typeface="Calibri" panose="020F0502020204030204" pitchFamily="34" charset="0"/>
                        </a:rPr>
                        <a:t>Les Compagnons des francs loisirs (ON)​</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fr-CA" sz="1200" b="0" i="0">
                          <a:solidFill>
                            <a:srgbClr val="000000"/>
                          </a:solidFill>
                          <a:effectLst/>
                          <a:latin typeface="Calibri" panose="020F0502020204030204" pitchFamily="34" charset="0"/>
                        </a:rPr>
                        <a:t>Jardins Soleil​</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37917640"/>
                  </a:ext>
                </a:extLst>
              </a:tr>
              <a:tr h="257191">
                <a:tc>
                  <a:txBody>
                    <a:bodyPr/>
                    <a:lstStyle/>
                    <a:p>
                      <a:pPr algn="l" fontAlgn="base">
                        <a:lnSpc>
                          <a:spcPts val="2175"/>
                        </a:lnSpc>
                        <a:buNone/>
                      </a:pPr>
                      <a:r>
                        <a:rPr lang="fr-CA" sz="1200" b="0" i="0">
                          <a:solidFill>
                            <a:srgbClr val="000000"/>
                          </a:solidFill>
                          <a:effectLst/>
                          <a:latin typeface="Calibri" panose="020F0502020204030204" pitchFamily="34" charset="0"/>
                        </a:rPr>
                        <a:t>Répit Providence (QC)​</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fr-CA" sz="1200" b="0" i="0">
                          <a:solidFill>
                            <a:srgbClr val="000000"/>
                          </a:solidFill>
                          <a:effectLst/>
                          <a:latin typeface="Calibri" panose="020F0502020204030204" pitchFamily="34" charset="0"/>
                        </a:rPr>
                        <a:t>Ma Belle Dézéry, un lien vert qui nous unit!​</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60246935"/>
                  </a:ext>
                </a:extLst>
              </a:tr>
              <a:tr h="302140">
                <a:tc>
                  <a:txBody>
                    <a:bodyPr/>
                    <a:lstStyle/>
                    <a:p>
                      <a:pPr algn="l" fontAlgn="base">
                        <a:lnSpc>
                          <a:spcPts val="2175"/>
                        </a:lnSpc>
                        <a:buNone/>
                      </a:pPr>
                      <a:r>
                        <a:rPr lang="fr-CA" sz="1200" b="0" i="0">
                          <a:solidFill>
                            <a:srgbClr val="000000"/>
                          </a:solidFill>
                          <a:effectLst/>
                          <a:latin typeface="Calibri" panose="020F0502020204030204" pitchFamily="34" charset="0"/>
                        </a:rPr>
                        <a:t>Société de gestion environnementale (QC)​</a:t>
                      </a:r>
                      <a:endParaRPr lang="fr-CA" sz="1200" b="0" i="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175"/>
                        </a:lnSpc>
                        <a:buNone/>
                      </a:pPr>
                      <a:r>
                        <a:rPr lang="fr-CA" sz="1200" b="0" i="0" dirty="0">
                          <a:solidFill>
                            <a:srgbClr val="000000"/>
                          </a:solidFill>
                          <a:effectLst/>
                          <a:latin typeface="Calibri" panose="020F0502020204030204" pitchFamily="34" charset="0"/>
                        </a:rPr>
                        <a:t>Verdissement de 3 cours d'écoles​</a:t>
                      </a:r>
                      <a:endParaRPr lang="fr-CA" sz="1200" b="0" i="0" dirty="0">
                        <a:solidFill>
                          <a:srgbClr val="000000"/>
                        </a:solidFill>
                        <a:effectLst/>
                      </a:endParaRPr>
                    </a:p>
                  </a:txBody>
                  <a:tcPr marL="63241" marR="63241" marT="31621" marB="3162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025067025"/>
                  </a:ext>
                </a:extLst>
              </a:tr>
            </a:tbl>
          </a:graphicData>
        </a:graphic>
      </p:graphicFrame>
    </p:spTree>
    <p:extLst>
      <p:ext uri="{BB962C8B-B14F-4D97-AF65-F5344CB8AC3E}">
        <p14:creationId xmlns:p14="http://schemas.microsoft.com/office/powerpoint/2010/main" val="3137449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D4616-ABDC-7D65-A1F7-0C27BED36019}"/>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C3931264-99CD-E026-6005-15B34708C6A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3E07A42E-65B5-FBD0-B04A-A4DBF7073270}"/>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dirty="0">
                <a:solidFill>
                  <a:srgbClr val="009C44"/>
                </a:solidFill>
                <a:latin typeface="Nexa Light"/>
                <a:cs typeface="Arial"/>
              </a:rPr>
              <a:t>49</a:t>
            </a:r>
            <a:r>
              <a:rPr lang="fr-CA" sz="1600" baseline="30000" dirty="0">
                <a:solidFill>
                  <a:srgbClr val="009C44"/>
                </a:solidFill>
                <a:latin typeface="Nexa Light"/>
                <a:cs typeface="Arial"/>
              </a:rPr>
              <a:t>e</a:t>
            </a:r>
            <a:r>
              <a:rPr lang="fr-CA" sz="1600" dirty="0">
                <a:solidFill>
                  <a:srgbClr val="009C44"/>
                </a:solidFill>
                <a:latin typeface="Nexa Light"/>
                <a:cs typeface="Arial"/>
              </a:rPr>
              <a:t> ASSEMBLÉE GÉNÉRALE ANNUELLE</a:t>
            </a:r>
            <a:br>
              <a:rPr lang="fr-CA" sz="1800" dirty="0">
                <a:solidFill>
                  <a:srgbClr val="009C44"/>
                </a:solidFill>
                <a:latin typeface="Nexa Light" panose="02000000000000000000" pitchFamily="50" charset="0"/>
                <a:cs typeface="Arial"/>
              </a:rPr>
            </a:br>
            <a:r>
              <a:rPr lang="fr-CA" sz="1400" dirty="0">
                <a:solidFill>
                  <a:srgbClr val="009C44"/>
                </a:solidFill>
                <a:latin typeface="Nexa Light"/>
                <a:ea typeface="MS Gothic"/>
                <a:cs typeface="Arial"/>
              </a:rPr>
              <a:t>Fondation Richelieu-International | 17 mai 2026</a:t>
            </a:r>
            <a:endParaRPr lang="fr-CA" sz="1800" dirty="0">
              <a:solidFill>
                <a:srgbClr val="009C44"/>
              </a:solidFill>
              <a:latin typeface="Nexa Light" panose="02000000000000000000" pitchFamily="50" charset="0"/>
              <a:ea typeface="MS Gothic" panose="020B0609070205080204" pitchFamily="49" charset="-128"/>
            </a:endParaRPr>
          </a:p>
        </p:txBody>
      </p:sp>
      <p:sp>
        <p:nvSpPr>
          <p:cNvPr id="3" name="ZoneTexte 2">
            <a:extLst>
              <a:ext uri="{FF2B5EF4-FFF2-40B4-BE49-F238E27FC236}">
                <a16:creationId xmlns:a16="http://schemas.microsoft.com/office/drawing/2014/main" id="{892395C1-B85B-26B3-F5C1-2C2A371216FE}"/>
              </a:ext>
            </a:extLst>
          </p:cNvPr>
          <p:cNvSpPr txBox="1"/>
          <p:nvPr/>
        </p:nvSpPr>
        <p:spPr>
          <a:xfrm>
            <a:off x="660904" y="1189462"/>
            <a:ext cx="10717572" cy="1701684"/>
          </a:xfrm>
          <a:prstGeom prst="rect">
            <a:avLst/>
          </a:prstGeom>
          <a:noFill/>
        </p:spPr>
        <p:txBody>
          <a:bodyPr wrap="square" lIns="91440" tIns="45720" rIns="91440" bIns="45720" rtlCol="0" anchor="t" anchorCtr="0">
            <a:spAutoFit/>
          </a:bodyPr>
          <a:lstStyle/>
          <a:p>
            <a:pPr marL="457200" indent="-457200">
              <a:lnSpc>
                <a:spcPct val="150000"/>
              </a:lnSpc>
              <a:buFont typeface="+mj-lt"/>
              <a:buAutoNum type="arabicPeriod" startAt="11"/>
            </a:pPr>
            <a:r>
              <a:rPr lang="fr-CA" sz="2200" dirty="0">
                <a:solidFill>
                  <a:srgbClr val="004D40"/>
                </a:solidFill>
                <a:latin typeface="Nexa Light"/>
                <a:cs typeface="Arial"/>
              </a:rPr>
              <a:t>Élections</a:t>
            </a:r>
          </a:p>
          <a:p>
            <a:pPr lvl="1">
              <a:lnSpc>
                <a:spcPct val="150000"/>
              </a:lnSpc>
              <a:spcAft>
                <a:spcPts val="1000"/>
              </a:spcAft>
            </a:pPr>
            <a:r>
              <a:rPr lang="fr-CA" sz="2200" dirty="0">
                <a:solidFill>
                  <a:srgbClr val="004D40"/>
                </a:solidFill>
                <a:latin typeface="Nexa Light"/>
                <a:cs typeface="Arial"/>
              </a:rPr>
              <a:t>11.1  Élections et ratification aux postes d’administrateurs</a:t>
            </a:r>
            <a:endParaRPr lang="fr-CA" sz="2200" dirty="0">
              <a:solidFill>
                <a:srgbClr val="004D40"/>
              </a:solidFill>
              <a:ea typeface="Calibri" panose="020F0502020204030204"/>
              <a:cs typeface="Calibri" panose="020F0502020204030204"/>
            </a:endParaRPr>
          </a:p>
          <a:p>
            <a:pPr lvl="1">
              <a:lnSpc>
                <a:spcPct val="150000"/>
              </a:lnSpc>
              <a:spcAft>
                <a:spcPts val="1000"/>
              </a:spcAft>
            </a:pPr>
            <a:r>
              <a:rPr lang="fr-CA" sz="2200" dirty="0">
                <a:solidFill>
                  <a:srgbClr val="004D40"/>
                </a:solidFill>
                <a:latin typeface="Nexa Light"/>
                <a:cs typeface="Arial"/>
              </a:rPr>
              <a:t>11.2  Administrateurs poursuivant leur mandat</a:t>
            </a:r>
            <a:endParaRPr lang="fr-CA" sz="2200" dirty="0">
              <a:solidFill>
                <a:srgbClr val="004D40"/>
              </a:solidFill>
              <a:ea typeface="Calibri" panose="020F0502020204030204"/>
              <a:cs typeface="Calibri" panose="020F0502020204030204"/>
            </a:endParaRPr>
          </a:p>
        </p:txBody>
      </p:sp>
    </p:spTree>
    <p:extLst>
      <p:ext uri="{BB962C8B-B14F-4D97-AF65-F5344CB8AC3E}">
        <p14:creationId xmlns:p14="http://schemas.microsoft.com/office/powerpoint/2010/main" val="1791617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083CD-D0F6-1F9E-C25C-ED172687053F}"/>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907BB986-32BB-BC0C-0139-8B6716F1ACA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ED2E5124-0321-6EC8-C811-F8E2132E34DD}"/>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dirty="0">
                <a:solidFill>
                  <a:srgbClr val="009C44"/>
                </a:solidFill>
                <a:latin typeface="Nexa Light"/>
                <a:cs typeface="Arial"/>
              </a:rPr>
              <a:t>49</a:t>
            </a:r>
            <a:r>
              <a:rPr lang="fr-CA" sz="1600" baseline="30000" dirty="0">
                <a:solidFill>
                  <a:srgbClr val="009C44"/>
                </a:solidFill>
                <a:latin typeface="Nexa Light"/>
                <a:cs typeface="Arial"/>
              </a:rPr>
              <a:t>e</a:t>
            </a:r>
            <a:r>
              <a:rPr lang="fr-CA" sz="1600" dirty="0">
                <a:solidFill>
                  <a:srgbClr val="009C44"/>
                </a:solidFill>
                <a:latin typeface="Nexa Light"/>
                <a:cs typeface="Arial"/>
              </a:rPr>
              <a:t> ASSEMBLÉE GÉNÉRALE ANNUELLE</a:t>
            </a:r>
            <a:br>
              <a:rPr lang="fr-CA" sz="1800" dirty="0">
                <a:solidFill>
                  <a:srgbClr val="009C44"/>
                </a:solidFill>
                <a:latin typeface="Nexa Light" panose="02000000000000000000" pitchFamily="50" charset="0"/>
                <a:cs typeface="Arial"/>
              </a:rPr>
            </a:br>
            <a:r>
              <a:rPr lang="fr-CA" sz="1400" dirty="0">
                <a:solidFill>
                  <a:srgbClr val="009C44"/>
                </a:solidFill>
                <a:latin typeface="Nexa Light"/>
                <a:ea typeface="MS Gothic"/>
                <a:cs typeface="Arial"/>
              </a:rPr>
              <a:t>Fondation Richelieu-International | 17 mai 2026</a:t>
            </a:r>
            <a:endParaRPr lang="fr-CA" sz="1800" dirty="0">
              <a:solidFill>
                <a:srgbClr val="009C44"/>
              </a:solidFill>
              <a:latin typeface="Nexa Light" panose="02000000000000000000" pitchFamily="50" charset="0"/>
              <a:ea typeface="MS Gothic" panose="020B0609070205080204" pitchFamily="49" charset="-128"/>
            </a:endParaRPr>
          </a:p>
        </p:txBody>
      </p:sp>
      <p:sp>
        <p:nvSpPr>
          <p:cNvPr id="2" name="ZoneTexte 1">
            <a:extLst>
              <a:ext uri="{FF2B5EF4-FFF2-40B4-BE49-F238E27FC236}">
                <a16:creationId xmlns:a16="http://schemas.microsoft.com/office/drawing/2014/main" id="{7908DB90-C464-E533-43C8-9280A3446754}"/>
              </a:ext>
            </a:extLst>
          </p:cNvPr>
          <p:cNvSpPr txBox="1"/>
          <p:nvPr/>
        </p:nvSpPr>
        <p:spPr>
          <a:xfrm>
            <a:off x="660904" y="1189462"/>
            <a:ext cx="10717572" cy="1573444"/>
          </a:xfrm>
          <a:prstGeom prst="rect">
            <a:avLst/>
          </a:prstGeom>
          <a:noFill/>
        </p:spPr>
        <p:txBody>
          <a:bodyPr wrap="square" lIns="91440" tIns="45720" rIns="91440" bIns="45720" rtlCol="0" anchor="t" anchorCtr="0">
            <a:spAutoFit/>
          </a:bodyPr>
          <a:lstStyle/>
          <a:p>
            <a:pPr marL="457200" indent="-457200">
              <a:lnSpc>
                <a:spcPct val="150000"/>
              </a:lnSpc>
              <a:buFont typeface="+mj-lt"/>
              <a:buAutoNum type="arabicPeriod" startAt="12"/>
            </a:pPr>
            <a:r>
              <a:rPr lang="fr-CA" sz="2200" dirty="0">
                <a:solidFill>
                  <a:srgbClr val="004D40"/>
                </a:solidFill>
                <a:latin typeface="Nexa Light"/>
                <a:cs typeface="Arial"/>
              </a:rPr>
              <a:t>Vœux de l’assemblée générale et geste d’appui à la Fondation Richelieu-International</a:t>
            </a:r>
          </a:p>
          <a:p>
            <a:pPr marL="457200" indent="-457200">
              <a:lnSpc>
                <a:spcPct val="150000"/>
              </a:lnSpc>
              <a:buFont typeface="+mj-lt"/>
              <a:buAutoNum type="arabicPeriod" startAt="12"/>
            </a:pPr>
            <a:r>
              <a:rPr lang="fr-CA" sz="2200" dirty="0">
                <a:solidFill>
                  <a:srgbClr val="004D40"/>
                </a:solidFill>
                <a:latin typeface="Nexa Light"/>
                <a:ea typeface="Calibri" panose="020F0502020204030204"/>
                <a:cs typeface="Arial"/>
              </a:rPr>
              <a:t>Levée de l’assemblée générale</a:t>
            </a:r>
            <a:endParaRPr lang="fr-CA" sz="2200" dirty="0">
              <a:solidFill>
                <a:srgbClr val="004D40"/>
              </a:solidFill>
              <a:ea typeface="Calibri" panose="020F0502020204030204"/>
              <a:cs typeface="Calibri" panose="020F0502020204030204"/>
            </a:endParaRPr>
          </a:p>
        </p:txBody>
      </p:sp>
    </p:spTree>
    <p:extLst>
      <p:ext uri="{BB962C8B-B14F-4D97-AF65-F5344CB8AC3E}">
        <p14:creationId xmlns:p14="http://schemas.microsoft.com/office/powerpoint/2010/main" val="2624986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E250E-3265-D81A-FFB7-A7D46B159436}"/>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1D9EA55B-A692-DE50-880F-5B57FC3B909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re 1">
            <a:extLst>
              <a:ext uri="{FF2B5EF4-FFF2-40B4-BE49-F238E27FC236}">
                <a16:creationId xmlns:a16="http://schemas.microsoft.com/office/drawing/2014/main" id="{A05D2ED0-7B77-6776-D1D4-B98189678645}"/>
              </a:ext>
            </a:extLst>
          </p:cNvPr>
          <p:cNvSpPr txBox="1">
            <a:spLocks/>
          </p:cNvSpPr>
          <p:nvPr/>
        </p:nvSpPr>
        <p:spPr>
          <a:xfrm>
            <a:off x="2274711" y="2824039"/>
            <a:ext cx="7642578" cy="134055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CA" sz="9600" b="1" dirty="0">
                <a:solidFill>
                  <a:srgbClr val="004D40"/>
                </a:solidFill>
                <a:latin typeface="Nexa Bold" panose="02000000000000000000" pitchFamily="50" charset="0"/>
                <a:cs typeface="Arial"/>
              </a:rPr>
              <a:t>MERCI!</a:t>
            </a:r>
            <a:endParaRPr lang="fr-CA" sz="8000" dirty="0">
              <a:solidFill>
                <a:srgbClr val="004D40"/>
              </a:solidFill>
              <a:latin typeface="Nexa Bold" panose="02000000000000000000" pitchFamily="50" charset="0"/>
            </a:endParaRPr>
          </a:p>
        </p:txBody>
      </p:sp>
      <p:sp>
        <p:nvSpPr>
          <p:cNvPr id="7" name="Titre 1">
            <a:extLst>
              <a:ext uri="{FF2B5EF4-FFF2-40B4-BE49-F238E27FC236}">
                <a16:creationId xmlns:a16="http://schemas.microsoft.com/office/drawing/2014/main" id="{AE06DDF1-BD4B-2AE6-9770-E3F9CCDB80AC}"/>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dirty="0">
                <a:solidFill>
                  <a:srgbClr val="009C44"/>
                </a:solidFill>
                <a:latin typeface="Nexa Light"/>
                <a:cs typeface="Arial"/>
              </a:rPr>
              <a:t>49</a:t>
            </a:r>
            <a:r>
              <a:rPr lang="fr-CA" sz="1600" baseline="30000" dirty="0">
                <a:solidFill>
                  <a:srgbClr val="009C44"/>
                </a:solidFill>
                <a:latin typeface="Nexa Light"/>
                <a:cs typeface="Arial"/>
              </a:rPr>
              <a:t>e</a:t>
            </a:r>
            <a:r>
              <a:rPr lang="fr-CA" sz="1600" dirty="0">
                <a:solidFill>
                  <a:srgbClr val="009C44"/>
                </a:solidFill>
                <a:latin typeface="Nexa Light"/>
                <a:cs typeface="Arial"/>
              </a:rPr>
              <a:t> ASSEMBLÉE GÉNÉRALE ANNUELLE</a:t>
            </a:r>
            <a:br>
              <a:rPr lang="fr-CA" sz="1800" dirty="0">
                <a:solidFill>
                  <a:srgbClr val="009C44"/>
                </a:solidFill>
                <a:latin typeface="Nexa Light" panose="02000000000000000000" pitchFamily="50" charset="0"/>
                <a:cs typeface="Arial"/>
              </a:rPr>
            </a:br>
            <a:r>
              <a:rPr lang="fr-CA" sz="1400" dirty="0">
                <a:solidFill>
                  <a:srgbClr val="009C44"/>
                </a:solidFill>
                <a:latin typeface="Nexa Light"/>
                <a:ea typeface="MS Gothic"/>
                <a:cs typeface="Arial"/>
              </a:rPr>
              <a:t>Fondation Richelieu-International | 17 mai 2026</a:t>
            </a:r>
            <a:endParaRPr lang="fr-CA" sz="1800" dirty="0">
              <a:solidFill>
                <a:srgbClr val="009C44"/>
              </a:solidFill>
              <a:latin typeface="Nexa Light" panose="02000000000000000000" pitchFamily="50" charset="0"/>
              <a:ea typeface="MS Gothic" panose="020B0609070205080204" pitchFamily="49" charset="-128"/>
            </a:endParaRPr>
          </a:p>
        </p:txBody>
      </p:sp>
    </p:spTree>
    <p:extLst>
      <p:ext uri="{BB962C8B-B14F-4D97-AF65-F5344CB8AC3E}">
        <p14:creationId xmlns:p14="http://schemas.microsoft.com/office/powerpoint/2010/main" val="3183497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09623-99C2-1798-C618-7686FCE526EE}"/>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0F80EAEB-D7A6-A709-81F1-A9548FF62E5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42B26A14-EBD0-7F7F-4648-E665A0CDC062}"/>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dirty="0">
                <a:solidFill>
                  <a:srgbClr val="009C44"/>
                </a:solidFill>
                <a:latin typeface="Nexa Light"/>
                <a:cs typeface="Arial"/>
              </a:rPr>
              <a:t>49</a:t>
            </a:r>
            <a:r>
              <a:rPr lang="fr-CA" sz="1600" baseline="30000" dirty="0">
                <a:solidFill>
                  <a:srgbClr val="009C44"/>
                </a:solidFill>
                <a:latin typeface="Nexa Light"/>
                <a:cs typeface="Arial"/>
              </a:rPr>
              <a:t>e</a:t>
            </a:r>
            <a:r>
              <a:rPr lang="fr-CA" sz="1600" dirty="0">
                <a:solidFill>
                  <a:srgbClr val="009C44"/>
                </a:solidFill>
                <a:latin typeface="Nexa Light"/>
                <a:cs typeface="Arial"/>
              </a:rPr>
              <a:t> ASSEMBLÉE GÉNÉRALE ANNUELLE</a:t>
            </a:r>
            <a:br>
              <a:rPr lang="fr-CA" sz="1800" dirty="0">
                <a:solidFill>
                  <a:srgbClr val="009C44"/>
                </a:solidFill>
                <a:latin typeface="Nexa Light" panose="02000000000000000000" pitchFamily="50" charset="0"/>
                <a:cs typeface="Arial"/>
              </a:rPr>
            </a:br>
            <a:r>
              <a:rPr lang="fr-CA" sz="1400" dirty="0">
                <a:solidFill>
                  <a:srgbClr val="009C44"/>
                </a:solidFill>
                <a:latin typeface="Nexa Light"/>
                <a:ea typeface="MS Gothic"/>
                <a:cs typeface="Arial"/>
              </a:rPr>
              <a:t>Fondation Richelieu-International | 17 mai 2026</a:t>
            </a:r>
            <a:endParaRPr lang="fr-CA" sz="1800" dirty="0">
              <a:solidFill>
                <a:srgbClr val="009C44"/>
              </a:solidFill>
              <a:latin typeface="Nexa Light" panose="02000000000000000000" pitchFamily="50" charset="0"/>
              <a:ea typeface="MS Gothic" panose="020B0609070205080204" pitchFamily="49" charset="-128"/>
            </a:endParaRPr>
          </a:p>
        </p:txBody>
      </p:sp>
      <p:sp>
        <p:nvSpPr>
          <p:cNvPr id="2" name="ZoneTexte 1">
            <a:extLst>
              <a:ext uri="{FF2B5EF4-FFF2-40B4-BE49-F238E27FC236}">
                <a16:creationId xmlns:a16="http://schemas.microsoft.com/office/drawing/2014/main" id="{94D3EDE3-91CB-C5D0-E6BF-816AB5C73DC8}"/>
              </a:ext>
            </a:extLst>
          </p:cNvPr>
          <p:cNvSpPr txBox="1"/>
          <p:nvPr/>
        </p:nvSpPr>
        <p:spPr>
          <a:xfrm>
            <a:off x="660904" y="1189462"/>
            <a:ext cx="5435096" cy="1065676"/>
          </a:xfrm>
          <a:prstGeom prst="rect">
            <a:avLst/>
          </a:prstGeom>
          <a:noFill/>
        </p:spPr>
        <p:txBody>
          <a:bodyPr wrap="square" lIns="91440" tIns="45720" rIns="91440" bIns="45720" rtlCol="0" anchor="t" anchorCtr="0">
            <a:spAutoFit/>
          </a:bodyPr>
          <a:lstStyle/>
          <a:p>
            <a:pPr marL="457200" indent="-457200">
              <a:lnSpc>
                <a:spcPct val="150000"/>
              </a:lnSpc>
              <a:spcAft>
                <a:spcPts val="1000"/>
              </a:spcAft>
              <a:buFont typeface="+mj-lt"/>
              <a:buAutoNum type="arabicPeriod" startAt="6"/>
            </a:pPr>
            <a:r>
              <a:rPr lang="fr-CA" sz="2200" dirty="0">
                <a:solidFill>
                  <a:srgbClr val="004D40"/>
                </a:solidFill>
                <a:latin typeface="Nexa Light"/>
                <a:cs typeface="Arial"/>
              </a:rPr>
              <a:t>Rapport annuel du président</a:t>
            </a:r>
            <a:br>
              <a:rPr lang="fr-CA" sz="2200" dirty="0">
                <a:solidFill>
                  <a:srgbClr val="004D40"/>
                </a:solidFill>
                <a:latin typeface="Nexa Light"/>
                <a:cs typeface="Arial"/>
              </a:rPr>
            </a:br>
            <a:r>
              <a:rPr lang="fr-CA" sz="2200" dirty="0">
                <a:solidFill>
                  <a:srgbClr val="004D40"/>
                </a:solidFill>
                <a:latin typeface="Nexa Light"/>
                <a:cs typeface="Arial"/>
              </a:rPr>
              <a:t>R/Jean-Claude Lavoie</a:t>
            </a:r>
          </a:p>
        </p:txBody>
      </p:sp>
      <p:pic>
        <p:nvPicPr>
          <p:cNvPr id="8" name="Image 7">
            <a:extLst>
              <a:ext uri="{FF2B5EF4-FFF2-40B4-BE49-F238E27FC236}">
                <a16:creationId xmlns:a16="http://schemas.microsoft.com/office/drawing/2014/main" id="{A1022D65-CBCA-EE6F-3F4E-60990EBBFF93}"/>
              </a:ext>
            </a:extLst>
          </p:cNvPr>
          <p:cNvPicPr>
            <a:picLocks noChangeAspect="1"/>
          </p:cNvPicPr>
          <p:nvPr/>
        </p:nvPicPr>
        <p:blipFill>
          <a:blip r:embed="rId3">
            <a:extLst>
              <a:ext uri="{28A0092B-C50C-407E-A947-70E740481C1C}">
                <a14:useLocalDpi xmlns:a14="http://schemas.microsoft.com/office/drawing/2010/main" val="0"/>
              </a:ext>
            </a:extLst>
          </a:blip>
          <a:srcRect t="5419" b="15353"/>
          <a:stretch>
            <a:fillRect/>
          </a:stretch>
        </p:blipFill>
        <p:spPr>
          <a:xfrm>
            <a:off x="6096000" y="1189461"/>
            <a:ext cx="3349060" cy="3980067"/>
          </a:xfrm>
          <a:prstGeom prst="rect">
            <a:avLst/>
          </a:prstGeom>
        </p:spPr>
      </p:pic>
    </p:spTree>
    <p:extLst>
      <p:ext uri="{BB962C8B-B14F-4D97-AF65-F5344CB8AC3E}">
        <p14:creationId xmlns:p14="http://schemas.microsoft.com/office/powerpoint/2010/main" val="3616802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D3DD0-5E29-1E25-6237-C112108A623F}"/>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450C0FB9-4E39-67F6-A752-56B213F087E9}"/>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re 1">
            <a:extLst>
              <a:ext uri="{FF2B5EF4-FFF2-40B4-BE49-F238E27FC236}">
                <a16:creationId xmlns:a16="http://schemas.microsoft.com/office/drawing/2014/main" id="{DE7B2823-3DE7-E36A-0D21-A8D7108A9954}"/>
              </a:ext>
            </a:extLst>
          </p:cNvPr>
          <p:cNvSpPr txBox="1">
            <a:spLocks/>
          </p:cNvSpPr>
          <p:nvPr/>
        </p:nvSpPr>
        <p:spPr>
          <a:xfrm>
            <a:off x="1489452" y="2015839"/>
            <a:ext cx="9213096" cy="2536616"/>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fr-CA" sz="12000" b="1" cap="all" dirty="0">
                <a:solidFill>
                  <a:srgbClr val="004D40"/>
                </a:solidFill>
                <a:latin typeface="Nexa Bold" panose="02000000000000000000" pitchFamily="50" charset="0"/>
                <a:cs typeface="Arial"/>
              </a:rPr>
              <a:t>Rapport présidentiel</a:t>
            </a:r>
            <a:br>
              <a:rPr lang="fr-CA" sz="12000" b="1" cap="all" dirty="0">
                <a:solidFill>
                  <a:srgbClr val="004D40"/>
                </a:solidFill>
                <a:latin typeface="Nexa Bold" panose="02000000000000000000" pitchFamily="50" charset="0"/>
                <a:cs typeface="Arial"/>
              </a:rPr>
            </a:br>
            <a:r>
              <a:rPr lang="fr-CA" sz="12000" b="1" cap="all" dirty="0">
                <a:solidFill>
                  <a:srgbClr val="004D40"/>
                </a:solidFill>
                <a:latin typeface="Nexa Bold" panose="02000000000000000000" pitchFamily="50" charset="0"/>
                <a:cs typeface="Arial"/>
              </a:rPr>
              <a:t>2025-2026</a:t>
            </a:r>
          </a:p>
          <a:p>
            <a:pPr>
              <a:lnSpc>
                <a:spcPct val="120000"/>
              </a:lnSpc>
            </a:pPr>
            <a:endParaRPr lang="fr-CA" sz="4200" b="1" dirty="0">
              <a:solidFill>
                <a:srgbClr val="004D40"/>
              </a:solidFill>
              <a:latin typeface="Nexa Light" panose="02000000000000000000" pitchFamily="50" charset="0"/>
              <a:cs typeface="Arial"/>
            </a:endParaRPr>
          </a:p>
          <a:p>
            <a:pPr>
              <a:lnSpc>
                <a:spcPct val="120000"/>
              </a:lnSpc>
            </a:pPr>
            <a:r>
              <a:rPr lang="fr-CA" sz="4200" b="1" dirty="0">
                <a:solidFill>
                  <a:srgbClr val="004D40"/>
                </a:solidFill>
                <a:latin typeface="Nexa Light" panose="02000000000000000000" pitchFamily="50" charset="0"/>
                <a:cs typeface="Arial"/>
              </a:rPr>
              <a:t>Jean-Claude Lavoie</a:t>
            </a:r>
            <a:endParaRPr lang="fr-CA" sz="3800" dirty="0">
              <a:solidFill>
                <a:srgbClr val="004D40"/>
              </a:solidFill>
              <a:latin typeface="Nexa Light" panose="02000000000000000000" pitchFamily="50" charset="0"/>
            </a:endParaRPr>
          </a:p>
        </p:txBody>
      </p:sp>
      <p:sp>
        <p:nvSpPr>
          <p:cNvPr id="7" name="Titre 1">
            <a:extLst>
              <a:ext uri="{FF2B5EF4-FFF2-40B4-BE49-F238E27FC236}">
                <a16:creationId xmlns:a16="http://schemas.microsoft.com/office/drawing/2014/main" id="{919C9F53-F265-B47B-08D6-193E5F99B18B}"/>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a:solidFill>
                  <a:srgbClr val="009C44"/>
                </a:solidFill>
                <a:latin typeface="Nexa Light"/>
                <a:cs typeface="Arial"/>
              </a:rPr>
              <a:t>49</a:t>
            </a:r>
            <a:r>
              <a:rPr lang="fr-CA" sz="1600" baseline="30000">
                <a:solidFill>
                  <a:srgbClr val="009C44"/>
                </a:solidFill>
                <a:latin typeface="Nexa Light"/>
                <a:cs typeface="Arial"/>
              </a:rPr>
              <a:t>e</a:t>
            </a:r>
            <a:r>
              <a:rPr lang="fr-CA" sz="1600">
                <a:solidFill>
                  <a:srgbClr val="009C44"/>
                </a:solidFill>
                <a:latin typeface="Nexa Light"/>
                <a:cs typeface="Arial"/>
              </a:rPr>
              <a:t> ASSEMBLÉE GÉNÉRALE ANNUELLE</a:t>
            </a:r>
            <a:br>
              <a:rPr lang="fr-CA" sz="1800">
                <a:solidFill>
                  <a:srgbClr val="009C44"/>
                </a:solidFill>
                <a:latin typeface="Nexa Light" panose="02000000000000000000" pitchFamily="50" charset="0"/>
                <a:cs typeface="Arial"/>
              </a:rPr>
            </a:br>
            <a:r>
              <a:rPr lang="fr-CA" sz="1400">
                <a:solidFill>
                  <a:srgbClr val="009C44"/>
                </a:solidFill>
                <a:latin typeface="Nexa Light"/>
                <a:ea typeface="MS Gothic"/>
                <a:cs typeface="Arial"/>
              </a:rPr>
              <a:t>Fondation Richelieu-International | 17 mai 2026</a:t>
            </a:r>
            <a:endParaRPr lang="fr-CA" sz="1800">
              <a:solidFill>
                <a:srgbClr val="009C44"/>
              </a:solidFill>
              <a:latin typeface="Nexa Light" panose="02000000000000000000" pitchFamily="50" charset="0"/>
              <a:ea typeface="MS Gothic" panose="020B0609070205080204" pitchFamily="49" charset="-128"/>
            </a:endParaRPr>
          </a:p>
        </p:txBody>
      </p:sp>
      <p:pic>
        <p:nvPicPr>
          <p:cNvPr id="2" name="mix_10m54s">
            <a:hlinkClick r:id="" action="ppaction://media"/>
            <a:extLst>
              <a:ext uri="{FF2B5EF4-FFF2-40B4-BE49-F238E27FC236}">
                <a16:creationId xmlns:a16="http://schemas.microsoft.com/office/drawing/2014/main" id="{C6137C5A-F548-EA19-72A4-B639D88966C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241074" y="203234"/>
            <a:ext cx="609600" cy="609600"/>
          </a:xfrm>
          <a:prstGeom prst="rect">
            <a:avLst/>
          </a:prstGeom>
        </p:spPr>
      </p:pic>
    </p:spTree>
    <p:custDataLst>
      <p:tags r:id="rId1"/>
    </p:custDataLst>
    <p:extLst>
      <p:ext uri="{BB962C8B-B14F-4D97-AF65-F5344CB8AC3E}">
        <p14:creationId xmlns:p14="http://schemas.microsoft.com/office/powerpoint/2010/main" val="3560175457"/>
      </p:ext>
    </p:extLst>
  </p:cSld>
  <p:clrMapOvr>
    <a:masterClrMapping/>
  </p:clrMapOvr>
  <mc:AlternateContent xmlns:mc="http://schemas.openxmlformats.org/markup-compatibility/2006" xmlns:p14="http://schemas.microsoft.com/office/powerpoint/2010/main">
    <mc:Choice Requires="p14">
      <p:transition spd="slow" p14:dur="2000" advTm="6186"/>
    </mc:Choice>
    <mc:Fallback xmlns="">
      <p:transition spd="slow" advTm="6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7" presetClass="exit" presetSubtype="0" fill="hold" grpId="0" nodeType="clickEffect">
                                  <p:stCondLst>
                                    <p:cond delay="0"/>
                                  </p:stCondLst>
                                  <p:childTnLst>
                                    <p:animEffect transition="out" filter="fade">
                                      <p:cBhvr>
                                        <p:cTn id="10" dur="500"/>
                                        <p:tgtEl>
                                          <p:spTgt spid="6">
                                            <p:txEl>
                                              <p:pRg st="0" end="0"/>
                                            </p:txEl>
                                          </p:spTgt>
                                        </p:tgtEl>
                                      </p:cBhvr>
                                    </p:animEffect>
                                    <p:anim calcmode="lin" valueType="num">
                                      <p:cBhvr>
                                        <p:cTn id="11" dur="500"/>
                                        <p:tgtEl>
                                          <p:spTgt spid="6">
                                            <p:txEl>
                                              <p:pRg st="0" end="0"/>
                                            </p:txEl>
                                          </p:spTgt>
                                        </p:tgtEl>
                                        <p:attrNameLst>
                                          <p:attrName>ppt_x</p:attrName>
                                        </p:attrNameLst>
                                      </p:cBhvr>
                                      <p:tavLst>
                                        <p:tav tm="0">
                                          <p:val>
                                            <p:strVal val="ppt_x"/>
                                          </p:val>
                                        </p:tav>
                                        <p:tav tm="100000">
                                          <p:val>
                                            <p:strVal val="ppt_x"/>
                                          </p:val>
                                        </p:tav>
                                      </p:tavLst>
                                    </p:anim>
                                    <p:anim calcmode="lin" valueType="num">
                                      <p:cBhvr>
                                        <p:cTn id="12" dur="50" decel="100000"/>
                                        <p:tgtEl>
                                          <p:spTgt spid="6">
                                            <p:txEl>
                                              <p:pRg st="0" end="0"/>
                                            </p:txEl>
                                          </p:spTgt>
                                        </p:tgtEl>
                                        <p:attrNameLst>
                                          <p:attrName>ppt_y</p:attrName>
                                        </p:attrNameLst>
                                      </p:cBhvr>
                                      <p:tavLst>
                                        <p:tav tm="0">
                                          <p:val>
                                            <p:strVal val="ppt_y"/>
                                          </p:val>
                                        </p:tav>
                                        <p:tav tm="100000">
                                          <p:val>
                                            <p:strVal val="ppt_y-.03"/>
                                          </p:val>
                                        </p:tav>
                                      </p:tavLst>
                                    </p:anim>
                                    <p:anim calcmode="lin" valueType="num">
                                      <p:cBhvr>
                                        <p:cTn id="13" dur="450" accel="100000">
                                          <p:stCondLst>
                                            <p:cond delay="50"/>
                                          </p:stCondLst>
                                        </p:cTn>
                                        <p:tgtEl>
                                          <p:spTgt spid="6">
                                            <p:txEl>
                                              <p:pRg st="0" end="0"/>
                                            </p:txEl>
                                          </p:spTgt>
                                        </p:tgtEl>
                                        <p:attrNameLst>
                                          <p:attrName>ppt_y</p:attrName>
                                        </p:attrNameLst>
                                      </p:cBhvr>
                                      <p:tavLst>
                                        <p:tav tm="0">
                                          <p:val>
                                            <p:strVal val="ppt_y"/>
                                          </p:val>
                                        </p:tav>
                                        <p:tav tm="100000">
                                          <p:val>
                                            <p:strVal val="ppt_y+1"/>
                                          </p:val>
                                        </p:tav>
                                      </p:tavLst>
                                    </p:anim>
                                    <p:set>
                                      <p:cBhvr>
                                        <p:cTn id="14" dur="1" fill="hold">
                                          <p:stCondLst>
                                            <p:cond delay="499"/>
                                          </p:stCondLst>
                                        </p:cTn>
                                        <p:tgtEl>
                                          <p:spTgt spid="6">
                                            <p:txEl>
                                              <p:pRg st="0" end="0"/>
                                            </p:txEl>
                                          </p:spTgt>
                                        </p:tgtEl>
                                        <p:attrNameLst>
                                          <p:attrName>style.visibility</p:attrName>
                                        </p:attrNameLst>
                                      </p:cBhvr>
                                      <p:to>
                                        <p:strVal val="hidden"/>
                                      </p:to>
                                    </p:set>
                                  </p:childTnLst>
                                </p:cTn>
                              </p:par>
                              <p:par>
                                <p:cTn id="15" presetID="37" presetClass="exit" presetSubtype="0" fill="hold" grpId="0" nodeType="withEffect">
                                  <p:stCondLst>
                                    <p:cond delay="0"/>
                                  </p:stCondLst>
                                  <p:childTnLst>
                                    <p:animEffect transition="out" filter="fade">
                                      <p:cBhvr>
                                        <p:cTn id="16" dur="500"/>
                                        <p:tgtEl>
                                          <p:spTgt spid="6">
                                            <p:txEl>
                                              <p:pRg st="2" end="2"/>
                                            </p:txEl>
                                          </p:spTgt>
                                        </p:tgtEl>
                                      </p:cBhvr>
                                    </p:animEffect>
                                    <p:anim calcmode="lin" valueType="num">
                                      <p:cBhvr>
                                        <p:cTn id="17" dur="500"/>
                                        <p:tgtEl>
                                          <p:spTgt spid="6">
                                            <p:txEl>
                                              <p:pRg st="2" end="2"/>
                                            </p:txEl>
                                          </p:spTgt>
                                        </p:tgtEl>
                                        <p:attrNameLst>
                                          <p:attrName>ppt_x</p:attrName>
                                        </p:attrNameLst>
                                      </p:cBhvr>
                                      <p:tavLst>
                                        <p:tav tm="0">
                                          <p:val>
                                            <p:strVal val="ppt_x"/>
                                          </p:val>
                                        </p:tav>
                                        <p:tav tm="100000">
                                          <p:val>
                                            <p:strVal val="ppt_x"/>
                                          </p:val>
                                        </p:tav>
                                      </p:tavLst>
                                    </p:anim>
                                    <p:anim calcmode="lin" valueType="num">
                                      <p:cBhvr>
                                        <p:cTn id="18" dur="50" decel="100000"/>
                                        <p:tgtEl>
                                          <p:spTgt spid="6">
                                            <p:txEl>
                                              <p:pRg st="2" end="2"/>
                                            </p:txEl>
                                          </p:spTgt>
                                        </p:tgtEl>
                                        <p:attrNameLst>
                                          <p:attrName>ppt_y</p:attrName>
                                        </p:attrNameLst>
                                      </p:cBhvr>
                                      <p:tavLst>
                                        <p:tav tm="0">
                                          <p:val>
                                            <p:strVal val="ppt_y"/>
                                          </p:val>
                                        </p:tav>
                                        <p:tav tm="100000">
                                          <p:val>
                                            <p:strVal val="ppt_y-.03"/>
                                          </p:val>
                                        </p:tav>
                                      </p:tavLst>
                                    </p:anim>
                                    <p:anim calcmode="lin" valueType="num">
                                      <p:cBhvr>
                                        <p:cTn id="19" dur="450" accel="100000">
                                          <p:stCondLst>
                                            <p:cond delay="50"/>
                                          </p:stCondLst>
                                        </p:cTn>
                                        <p:tgtEl>
                                          <p:spTgt spid="6">
                                            <p:txEl>
                                              <p:pRg st="2" end="2"/>
                                            </p:txEl>
                                          </p:spTgt>
                                        </p:tgtEl>
                                        <p:attrNameLst>
                                          <p:attrName>ppt_y</p:attrName>
                                        </p:attrNameLst>
                                      </p:cBhvr>
                                      <p:tavLst>
                                        <p:tav tm="0">
                                          <p:val>
                                            <p:strVal val="ppt_y"/>
                                          </p:val>
                                        </p:tav>
                                        <p:tav tm="100000">
                                          <p:val>
                                            <p:strVal val="ppt_y+1"/>
                                          </p:val>
                                        </p:tav>
                                      </p:tavLst>
                                    </p:anim>
                                    <p:set>
                                      <p:cBhvr>
                                        <p:cTn id="20" dur="1" fill="hold">
                                          <p:stCondLst>
                                            <p:cond delay="499"/>
                                          </p:stCondLst>
                                        </p:cTn>
                                        <p:tgtEl>
                                          <p:spTgt spid="6">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18" showWhenStopped="0">
                <p:cTn id="21" repeatCount="indefinite"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extLst>
    <p:ext uri="{E180D4A7-C9FB-4DFB-919C-405C955672EB}">
      <p14:showEvtLst xmlns:p14="http://schemas.microsoft.com/office/powerpoint/2010/main">
        <p14:playEvt time="4053" objId="3"/>
      </p14:showEvtLst>
    </p:ext>
    <p:ext uri="{6950BFC3-D8DA-4A85-94F7-54DA5524770B}">
      <p188:commentRel xmlns:p188="http://schemas.microsoft.com/office/powerpoint/2018/8/main" r:id="rId5"/>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0D132-02CF-48DC-7437-186EE5622DE8}"/>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3D6AAE22-AD59-661A-007B-AD55226899E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59991F91-ACD4-7BE2-593D-A0D85C25A154}"/>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a:solidFill>
                  <a:srgbClr val="009C44"/>
                </a:solidFill>
                <a:latin typeface="Nexa Light"/>
                <a:cs typeface="Arial"/>
              </a:rPr>
              <a:t>49</a:t>
            </a:r>
            <a:r>
              <a:rPr lang="fr-CA" sz="1600" baseline="30000">
                <a:solidFill>
                  <a:srgbClr val="009C44"/>
                </a:solidFill>
                <a:latin typeface="Nexa Light"/>
                <a:cs typeface="Arial"/>
              </a:rPr>
              <a:t>e</a:t>
            </a:r>
            <a:r>
              <a:rPr lang="fr-CA" sz="1600">
                <a:solidFill>
                  <a:srgbClr val="009C44"/>
                </a:solidFill>
                <a:latin typeface="Nexa Light"/>
                <a:cs typeface="Arial"/>
              </a:rPr>
              <a:t> ASSEMBLÉE GÉNÉRALE ANNUELLE</a:t>
            </a:r>
            <a:br>
              <a:rPr lang="fr-CA" sz="1800">
                <a:solidFill>
                  <a:srgbClr val="009C44"/>
                </a:solidFill>
                <a:latin typeface="Nexa Light" panose="02000000000000000000" pitchFamily="50" charset="0"/>
                <a:cs typeface="Arial"/>
              </a:rPr>
            </a:br>
            <a:r>
              <a:rPr lang="fr-CA" sz="1400">
                <a:solidFill>
                  <a:srgbClr val="009C44"/>
                </a:solidFill>
                <a:latin typeface="Nexa Light"/>
                <a:ea typeface="MS Gothic"/>
                <a:cs typeface="Arial"/>
              </a:rPr>
              <a:t>Fondation Richelieu-International | 17 mai 2026</a:t>
            </a:r>
            <a:endParaRPr lang="fr-CA" sz="1800">
              <a:solidFill>
                <a:srgbClr val="009C44"/>
              </a:solidFill>
              <a:latin typeface="Nexa Light" panose="02000000000000000000" pitchFamily="50" charset="0"/>
              <a:ea typeface="MS Gothic" panose="020B0609070205080204" pitchFamily="49" charset="-128"/>
            </a:endParaRPr>
          </a:p>
        </p:txBody>
      </p:sp>
      <p:sp>
        <p:nvSpPr>
          <p:cNvPr id="3" name="Titre 1">
            <a:extLst>
              <a:ext uri="{FF2B5EF4-FFF2-40B4-BE49-F238E27FC236}">
                <a16:creationId xmlns:a16="http://schemas.microsoft.com/office/drawing/2014/main" id="{B5311FEB-DCE4-128D-D5B5-870BE4F8D436}"/>
              </a:ext>
            </a:extLst>
          </p:cNvPr>
          <p:cNvSpPr txBox="1">
            <a:spLocks/>
          </p:cNvSpPr>
          <p:nvPr/>
        </p:nvSpPr>
        <p:spPr>
          <a:xfrm>
            <a:off x="1167975" y="1831067"/>
            <a:ext cx="9856051" cy="265266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fr-CA" sz="4800" b="1" cap="all" dirty="0">
                <a:solidFill>
                  <a:srgbClr val="004D40"/>
                </a:solidFill>
                <a:latin typeface="Nexa Bold" panose="02000000000000000000" pitchFamily="50" charset="0"/>
                <a:cs typeface="Arial"/>
              </a:rPr>
              <a:t>Le succès de l’organisation passe par les membres du conseil d’administration</a:t>
            </a:r>
            <a:endParaRPr lang="fr-CA" sz="2000" cap="all" dirty="0">
              <a:solidFill>
                <a:srgbClr val="004D40"/>
              </a:solidFill>
              <a:latin typeface="Nexa Light" panose="02000000000000000000" pitchFamily="50" charset="0"/>
            </a:endParaRPr>
          </a:p>
        </p:txBody>
      </p:sp>
    </p:spTree>
    <p:extLst>
      <p:ext uri="{BB962C8B-B14F-4D97-AF65-F5344CB8AC3E}">
        <p14:creationId xmlns:p14="http://schemas.microsoft.com/office/powerpoint/2010/main" val="230175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withEffect">
                                  <p:stCondLst>
                                    <p:cond delay="750"/>
                                  </p:stCondLst>
                                  <p:iterate type="lt">
                                    <p:tmPct val="4000"/>
                                  </p:iterate>
                                  <p:childTnLst>
                                    <p:set>
                                      <p:cBhvr override="childStyle">
                                        <p:cTn id="6" dur="1500" fill="hold"/>
                                        <p:tgtEl>
                                          <p:spTgt spid="3">
                                            <p:txEl>
                                              <p:pRg st="0" end="0"/>
                                            </p:txEl>
                                          </p:spTgt>
                                        </p:tgtEl>
                                        <p:attrNameLst>
                                          <p:attrName>style.color</p:attrName>
                                        </p:attrNameLst>
                                      </p:cBhvr>
                                      <p:to>
                                        <p:clrVal>
                                          <a:srgbClr val="009C44"/>
                                        </p:clrVal>
                                      </p:to>
                                    </p:set>
                                    <p:set>
                                      <p:cBhvr>
                                        <p:cTn id="7" dur="1500" fill="hold"/>
                                        <p:tgtEl>
                                          <p:spTgt spid="3">
                                            <p:txEl>
                                              <p:pRg st="0" end="0"/>
                                            </p:txEl>
                                          </p:spTgt>
                                        </p:tgtEl>
                                        <p:attrNameLst>
                                          <p:attrName>fillcolor</p:attrName>
                                        </p:attrNameLst>
                                      </p:cBhvr>
                                      <p:to>
                                        <p:clrVal>
                                          <a:srgbClr val="009C44"/>
                                        </p:clrVal>
                                      </p:to>
                                    </p:set>
                                    <p:set>
                                      <p:cBhvr>
                                        <p:cTn id="8" dur="1500" fill="hold"/>
                                        <p:tgtEl>
                                          <p:spTgt spid="3">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37" presetClass="exit" presetSubtype="0" fill="hold" grpId="0" nodeType="clickEffect">
                                  <p:stCondLst>
                                    <p:cond delay="0"/>
                                  </p:stCondLst>
                                  <p:iterate type="lt">
                                    <p:tmPct val="0"/>
                                  </p:iterate>
                                  <p:childTnLst>
                                    <p:animEffect transition="out" filter="fade">
                                      <p:cBhvr>
                                        <p:cTn id="12" dur="500"/>
                                        <p:tgtEl>
                                          <p:spTgt spid="3">
                                            <p:txEl>
                                              <p:pRg st="0" end="0"/>
                                            </p:txEl>
                                          </p:spTgt>
                                        </p:tgtEl>
                                      </p:cBhvr>
                                    </p:animEffect>
                                    <p:anim calcmode="lin" valueType="num">
                                      <p:cBhvr>
                                        <p:cTn id="13" dur="500"/>
                                        <p:tgtEl>
                                          <p:spTgt spid="3">
                                            <p:txEl>
                                              <p:pRg st="0" end="0"/>
                                            </p:txEl>
                                          </p:spTgt>
                                        </p:tgtEl>
                                        <p:attrNameLst>
                                          <p:attrName>ppt_x</p:attrName>
                                        </p:attrNameLst>
                                      </p:cBhvr>
                                      <p:tavLst>
                                        <p:tav tm="0">
                                          <p:val>
                                            <p:strVal val="ppt_x"/>
                                          </p:val>
                                        </p:tav>
                                        <p:tav tm="100000">
                                          <p:val>
                                            <p:strVal val="ppt_x"/>
                                          </p:val>
                                        </p:tav>
                                      </p:tavLst>
                                    </p:anim>
                                    <p:anim calcmode="lin" valueType="num">
                                      <p:cBhvr>
                                        <p:cTn id="14" dur="50" decel="100000"/>
                                        <p:tgtEl>
                                          <p:spTgt spid="3">
                                            <p:txEl>
                                              <p:pRg st="0" end="0"/>
                                            </p:txEl>
                                          </p:spTgt>
                                        </p:tgtEl>
                                        <p:attrNameLst>
                                          <p:attrName>ppt_y</p:attrName>
                                        </p:attrNameLst>
                                      </p:cBhvr>
                                      <p:tavLst>
                                        <p:tav tm="0">
                                          <p:val>
                                            <p:strVal val="ppt_y"/>
                                          </p:val>
                                        </p:tav>
                                        <p:tav tm="100000">
                                          <p:val>
                                            <p:strVal val="ppt_y-.03"/>
                                          </p:val>
                                        </p:tav>
                                      </p:tavLst>
                                    </p:anim>
                                    <p:anim calcmode="lin" valueType="num">
                                      <p:cBhvr>
                                        <p:cTn id="15" dur="450" accel="100000">
                                          <p:stCondLst>
                                            <p:cond delay="50"/>
                                          </p:stCondLst>
                                        </p:cTn>
                                        <p:tgtEl>
                                          <p:spTgt spid="3">
                                            <p:txEl>
                                              <p:pRg st="0" end="0"/>
                                            </p:txEl>
                                          </p:spTgt>
                                        </p:tgtEl>
                                        <p:attrNameLst>
                                          <p:attrName>ppt_y</p:attrName>
                                        </p:attrNameLst>
                                      </p:cBhvr>
                                      <p:tavLst>
                                        <p:tav tm="0">
                                          <p:val>
                                            <p:strVal val="ppt_y"/>
                                          </p:val>
                                        </p:tav>
                                        <p:tav tm="100000">
                                          <p:val>
                                            <p:strVal val="ppt_y+1"/>
                                          </p:val>
                                        </p:tav>
                                      </p:tavLst>
                                    </p:anim>
                                    <p:set>
                                      <p:cBhvr>
                                        <p:cTn id="16"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452B6-2052-BFE0-394F-7EE3F751B973}"/>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E4DFC20B-5C09-658D-510E-BFA9EFF814F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A487B246-2861-70EC-BAE8-99E161F32BA9}"/>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a:solidFill>
                  <a:srgbClr val="009C44"/>
                </a:solidFill>
                <a:latin typeface="Nexa Light"/>
                <a:cs typeface="Arial"/>
              </a:rPr>
              <a:t>49</a:t>
            </a:r>
            <a:r>
              <a:rPr lang="fr-CA" sz="1600" baseline="30000">
                <a:solidFill>
                  <a:srgbClr val="009C44"/>
                </a:solidFill>
                <a:latin typeface="Nexa Light"/>
                <a:cs typeface="Arial"/>
              </a:rPr>
              <a:t>e</a:t>
            </a:r>
            <a:r>
              <a:rPr lang="fr-CA" sz="1600">
                <a:solidFill>
                  <a:srgbClr val="009C44"/>
                </a:solidFill>
                <a:latin typeface="Nexa Light"/>
                <a:cs typeface="Arial"/>
              </a:rPr>
              <a:t> ASSEMBLÉE GÉNÉRALE ANNUELLE</a:t>
            </a:r>
            <a:br>
              <a:rPr lang="fr-CA" sz="1800">
                <a:solidFill>
                  <a:srgbClr val="009C44"/>
                </a:solidFill>
                <a:latin typeface="Nexa Light" panose="02000000000000000000" pitchFamily="50" charset="0"/>
                <a:cs typeface="Arial"/>
              </a:rPr>
            </a:br>
            <a:r>
              <a:rPr lang="fr-CA" sz="1400">
                <a:solidFill>
                  <a:srgbClr val="009C44"/>
                </a:solidFill>
                <a:latin typeface="Nexa Light"/>
                <a:ea typeface="MS Gothic"/>
                <a:cs typeface="Arial"/>
              </a:rPr>
              <a:t>Fondation Richelieu-International | 17 mai 2026</a:t>
            </a:r>
            <a:endParaRPr lang="fr-CA" sz="1800">
              <a:solidFill>
                <a:srgbClr val="009C44"/>
              </a:solidFill>
              <a:latin typeface="Nexa Light" panose="02000000000000000000" pitchFamily="50" charset="0"/>
              <a:ea typeface="MS Gothic" panose="020B0609070205080204" pitchFamily="49" charset="-128"/>
            </a:endParaRPr>
          </a:p>
        </p:txBody>
      </p:sp>
      <p:pic>
        <p:nvPicPr>
          <p:cNvPr id="4" name="Image 3">
            <a:extLst>
              <a:ext uri="{FF2B5EF4-FFF2-40B4-BE49-F238E27FC236}">
                <a16:creationId xmlns:a16="http://schemas.microsoft.com/office/drawing/2014/main" id="{9533F5E4-EAC9-D703-AC1C-FCE17982183C}"/>
              </a:ext>
            </a:extLst>
          </p:cNvPr>
          <p:cNvPicPr>
            <a:picLocks noChangeAspect="1"/>
          </p:cNvPicPr>
          <p:nvPr/>
        </p:nvPicPr>
        <p:blipFill rotWithShape="1">
          <a:blip r:embed="rId3">
            <a:extLst>
              <a:ext uri="{28A0092B-C50C-407E-A947-70E740481C1C}">
                <a14:useLocalDpi xmlns:a14="http://schemas.microsoft.com/office/drawing/2010/main" val="0"/>
              </a:ext>
            </a:extLst>
          </a:blip>
          <a:srcRect l="184" t="1345" r="-184" b="8877"/>
          <a:stretch>
            <a:fillRect/>
          </a:stretch>
        </p:blipFill>
        <p:spPr>
          <a:xfrm>
            <a:off x="2401814" y="1609542"/>
            <a:ext cx="2843717" cy="3829416"/>
          </a:xfrm>
          <a:prstGeom prst="rect">
            <a:avLst/>
          </a:prstGeom>
        </p:spPr>
      </p:pic>
      <p:sp>
        <p:nvSpPr>
          <p:cNvPr id="6" name="ZoneTexte 5">
            <a:extLst>
              <a:ext uri="{FF2B5EF4-FFF2-40B4-BE49-F238E27FC236}">
                <a16:creationId xmlns:a16="http://schemas.microsoft.com/office/drawing/2014/main" id="{948FF87E-2344-8BB2-4780-5A9636A82CB6}"/>
              </a:ext>
            </a:extLst>
          </p:cNvPr>
          <p:cNvSpPr txBox="1"/>
          <p:nvPr/>
        </p:nvSpPr>
        <p:spPr>
          <a:xfrm>
            <a:off x="5669540" y="2540006"/>
            <a:ext cx="4311146" cy="1968488"/>
          </a:xfrm>
          <a:prstGeom prst="rect">
            <a:avLst/>
          </a:prstGeom>
          <a:noFill/>
        </p:spPr>
        <p:txBody>
          <a:bodyPr wrap="square" lIns="91440" tIns="45720" rIns="91440" bIns="45720" rtlCol="0" anchor="t" anchorCtr="0">
            <a:spAutoFit/>
          </a:bodyPr>
          <a:lstStyle/>
          <a:p>
            <a:pPr>
              <a:lnSpc>
                <a:spcPct val="150000"/>
              </a:lnSpc>
              <a:spcAft>
                <a:spcPts val="1000"/>
              </a:spcAft>
            </a:pPr>
            <a:r>
              <a:rPr lang="fr-CA" sz="2800" dirty="0">
                <a:solidFill>
                  <a:srgbClr val="004D40"/>
                </a:solidFill>
                <a:latin typeface="Nexa Bold" panose="02000000000000000000" pitchFamily="50" charset="0"/>
                <a:cs typeface="Arial"/>
              </a:rPr>
              <a:t>Jean-Claude Lavoie</a:t>
            </a:r>
          </a:p>
          <a:p>
            <a:pPr>
              <a:lnSpc>
                <a:spcPct val="150000"/>
              </a:lnSpc>
              <a:spcAft>
                <a:spcPts val="1000"/>
              </a:spcAft>
            </a:pPr>
            <a:r>
              <a:rPr lang="fr-CA" sz="2200" dirty="0">
                <a:solidFill>
                  <a:srgbClr val="004D40"/>
                </a:solidFill>
                <a:latin typeface="Nexa Light"/>
                <a:cs typeface="Arial"/>
              </a:rPr>
              <a:t>Président</a:t>
            </a:r>
          </a:p>
          <a:p>
            <a:pPr>
              <a:lnSpc>
                <a:spcPct val="150000"/>
              </a:lnSpc>
              <a:spcAft>
                <a:spcPts val="1000"/>
              </a:spcAft>
            </a:pPr>
            <a:r>
              <a:rPr lang="fr-CA" sz="2200" dirty="0">
                <a:solidFill>
                  <a:srgbClr val="004D40"/>
                </a:solidFill>
                <a:latin typeface="Nexa Light"/>
                <a:cs typeface="Arial"/>
              </a:rPr>
              <a:t>2024-2026</a:t>
            </a:r>
          </a:p>
        </p:txBody>
      </p:sp>
      <p:sp>
        <p:nvSpPr>
          <p:cNvPr id="8" name="Titre 1">
            <a:extLst>
              <a:ext uri="{FF2B5EF4-FFF2-40B4-BE49-F238E27FC236}">
                <a16:creationId xmlns:a16="http://schemas.microsoft.com/office/drawing/2014/main" id="{A2F3BF4E-80F8-2A83-1E32-7BE9E3EDD3FB}"/>
              </a:ext>
            </a:extLst>
          </p:cNvPr>
          <p:cNvSpPr txBox="1">
            <a:spLocks/>
          </p:cNvSpPr>
          <p:nvPr/>
        </p:nvSpPr>
        <p:spPr>
          <a:xfrm>
            <a:off x="636607" y="778341"/>
            <a:ext cx="7464186" cy="565303"/>
          </a:xfrm>
          <a:prstGeom prst="rect">
            <a:avLst/>
          </a:prstGeom>
          <a:noFill/>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cap="all">
                <a:solidFill>
                  <a:srgbClr val="004D40"/>
                </a:solidFill>
                <a:latin typeface="Nexa Bold" panose="02000000000000000000" pitchFamily="50" charset="0"/>
                <a:cs typeface="Arial"/>
              </a:rPr>
              <a:t>Membres du C. A.</a:t>
            </a:r>
            <a:endParaRPr lang="fr-CA" sz="3200" cap="all">
              <a:solidFill>
                <a:srgbClr val="004D40"/>
              </a:solidFill>
              <a:latin typeface="Nexa Bold" panose="02000000000000000000" pitchFamily="50" charset="0"/>
              <a:ea typeface="MS Gothic" panose="020B0609070205080204" pitchFamily="49" charset="-128"/>
            </a:endParaRPr>
          </a:p>
        </p:txBody>
      </p:sp>
    </p:spTree>
    <p:extLst>
      <p:ext uri="{BB962C8B-B14F-4D97-AF65-F5344CB8AC3E}">
        <p14:creationId xmlns:p14="http://schemas.microsoft.com/office/powerpoint/2010/main" val="3562772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anim calcmode="lin" valueType="num">
                                      <p:cBhvr>
                                        <p:cTn id="8" dur="1750" fill="hold"/>
                                        <p:tgtEl>
                                          <p:spTgt spid="4"/>
                                        </p:tgtEl>
                                        <p:attrNameLst>
                                          <p:attrName>ppt_x</p:attrName>
                                        </p:attrNameLst>
                                      </p:cBhvr>
                                      <p:tavLst>
                                        <p:tav tm="0">
                                          <p:val>
                                            <p:strVal val="#ppt_x"/>
                                          </p:val>
                                        </p:tav>
                                        <p:tav tm="100000">
                                          <p:val>
                                            <p:strVal val="#ppt_x"/>
                                          </p:val>
                                        </p:tav>
                                      </p:tavLst>
                                    </p:anim>
                                    <p:anim calcmode="lin" valueType="num">
                                      <p:cBhvr>
                                        <p:cTn id="9" dur="1575" decel="100000" fill="hold"/>
                                        <p:tgtEl>
                                          <p:spTgt spid="4"/>
                                        </p:tgtEl>
                                        <p:attrNameLst>
                                          <p:attrName>ppt_y</p:attrName>
                                        </p:attrNameLst>
                                      </p:cBhvr>
                                      <p:tavLst>
                                        <p:tav tm="0">
                                          <p:val>
                                            <p:strVal val="#ppt_y+1"/>
                                          </p:val>
                                        </p:tav>
                                        <p:tav tm="100000">
                                          <p:val>
                                            <p:strVal val="#ppt_y-.03"/>
                                          </p:val>
                                        </p:tav>
                                      </p:tavLst>
                                    </p:anim>
                                    <p:anim calcmode="lin" valueType="num">
                                      <p:cBhvr>
                                        <p:cTn id="10" dur="175" accel="100000" fill="hold">
                                          <p:stCondLst>
                                            <p:cond delay="1575"/>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0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750"/>
                                        <p:tgtEl>
                                          <p:spTgt spid="6">
                                            <p:txEl>
                                              <p:pRg st="0" end="0"/>
                                            </p:txEl>
                                          </p:spTgt>
                                        </p:tgtEl>
                                      </p:cBhvr>
                                    </p:animEffect>
                                    <p:anim calcmode="lin" valueType="num">
                                      <p:cBhvr>
                                        <p:cTn id="14" dur="17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575"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175" accel="100000" fill="hold">
                                          <p:stCondLst>
                                            <p:cond delay="1575"/>
                                          </p:stCondLst>
                                        </p:cTn>
                                        <p:tgtEl>
                                          <p:spTgt spid="6">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100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750"/>
                                        <p:tgtEl>
                                          <p:spTgt spid="6">
                                            <p:txEl>
                                              <p:pRg st="1" end="1"/>
                                            </p:txEl>
                                          </p:spTgt>
                                        </p:tgtEl>
                                      </p:cBhvr>
                                    </p:animEffect>
                                    <p:anim calcmode="lin" valueType="num">
                                      <p:cBhvr>
                                        <p:cTn id="20" dur="175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575"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22" dur="175" accel="100000" fill="hold">
                                          <p:stCondLst>
                                            <p:cond delay="1575"/>
                                          </p:stCondLst>
                                        </p:cTn>
                                        <p:tgtEl>
                                          <p:spTgt spid="6">
                                            <p:txEl>
                                              <p:pRg st="1" end="1"/>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100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1750"/>
                                        <p:tgtEl>
                                          <p:spTgt spid="6">
                                            <p:txEl>
                                              <p:pRg st="2" end="2"/>
                                            </p:txEl>
                                          </p:spTgt>
                                        </p:tgtEl>
                                      </p:cBhvr>
                                    </p:animEffect>
                                    <p:anim calcmode="lin" valueType="num">
                                      <p:cBhvr>
                                        <p:cTn id="26" dur="175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7" dur="1575"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28" dur="175" accel="100000" fill="hold">
                                          <p:stCondLst>
                                            <p:cond delay="1575"/>
                                          </p:stCondLst>
                                        </p:cTn>
                                        <p:tgtEl>
                                          <p:spTgt spid="6">
                                            <p:txEl>
                                              <p:pRg st="2" end="2"/>
                                            </p:txEl>
                                          </p:spTgt>
                                        </p:tgtEl>
                                        <p:attrNameLst>
                                          <p:attrName>ppt_y</p:attrName>
                                        </p:attrNameLst>
                                      </p:cBhvr>
                                      <p:tavLst>
                                        <p:tav tm="0">
                                          <p:val>
                                            <p:strVal val="#ppt_y-.03"/>
                                          </p:val>
                                        </p:tav>
                                        <p:tav tm="100000">
                                          <p:val>
                                            <p:strVal val="#ppt_y"/>
                                          </p:val>
                                        </p:tav>
                                      </p:tavLst>
                                    </p:anim>
                                  </p:childTnLst>
                                </p:cTn>
                              </p:par>
                            </p:childTnLst>
                          </p:cTn>
                        </p:par>
                        <p:par>
                          <p:cTn id="29" fill="hold">
                            <p:stCondLst>
                              <p:cond delay="2750"/>
                            </p:stCondLst>
                            <p:childTnLst>
                              <p:par>
                                <p:cTn id="30" presetID="26" presetClass="emph" presetSubtype="0" fill="hold" grpId="1" nodeType="afterEffect">
                                  <p:stCondLst>
                                    <p:cond delay="0"/>
                                  </p:stCondLst>
                                  <p:childTnLst>
                                    <p:animEffect transition="out" filter="fade">
                                      <p:cBhvr>
                                        <p:cTn id="31" dur="500" tmFilter="0, 0; .2, .5; .8, .5; 1, 0"/>
                                        <p:tgtEl>
                                          <p:spTgt spid="6">
                                            <p:txEl>
                                              <p:pRg st="0" end="0"/>
                                            </p:txEl>
                                          </p:spTgt>
                                        </p:tgtEl>
                                      </p:cBhvr>
                                    </p:animEffect>
                                    <p:animScale>
                                      <p:cBhvr>
                                        <p:cTn id="32" dur="250" autoRev="1" fill="hold"/>
                                        <p:tgtEl>
                                          <p:spTgt spid="6">
                                            <p:txEl>
                                              <p:pRg st="0" end="0"/>
                                            </p:txEl>
                                          </p:spTgt>
                                        </p:tgtEl>
                                      </p:cBhvr>
                                      <p:by x="105000" y="105000"/>
                                    </p:animScale>
                                  </p:childTnLst>
                                </p:cTn>
                              </p:par>
                            </p:childTnLst>
                          </p:cTn>
                        </p:par>
                        <p:par>
                          <p:cTn id="33" fill="hold">
                            <p:stCondLst>
                              <p:cond delay="3250"/>
                            </p:stCondLst>
                            <p:childTnLst>
                              <p:par>
                                <p:cTn id="34" presetID="26" presetClass="emph" presetSubtype="0" fill="hold" grpId="1" nodeType="afterEffect">
                                  <p:stCondLst>
                                    <p:cond delay="0"/>
                                  </p:stCondLst>
                                  <p:childTnLst>
                                    <p:animEffect transition="out" filter="fade">
                                      <p:cBhvr>
                                        <p:cTn id="35" dur="500" tmFilter="0, 0; .2, .5; .8, .5; 1, 0"/>
                                        <p:tgtEl>
                                          <p:spTgt spid="6">
                                            <p:txEl>
                                              <p:pRg st="1" end="1"/>
                                            </p:txEl>
                                          </p:spTgt>
                                        </p:tgtEl>
                                      </p:cBhvr>
                                    </p:animEffect>
                                    <p:animScale>
                                      <p:cBhvr>
                                        <p:cTn id="36" dur="250" autoRev="1" fill="hold"/>
                                        <p:tgtEl>
                                          <p:spTgt spid="6">
                                            <p:txEl>
                                              <p:pRg st="1" end="1"/>
                                            </p:txEl>
                                          </p:spTgt>
                                        </p:tgtEl>
                                      </p:cBhvr>
                                      <p:by x="105000" y="105000"/>
                                    </p:animScale>
                                  </p:childTnLst>
                                </p:cTn>
                              </p:par>
                            </p:childTnLst>
                          </p:cTn>
                        </p:par>
                        <p:par>
                          <p:cTn id="37" fill="hold">
                            <p:stCondLst>
                              <p:cond delay="3750"/>
                            </p:stCondLst>
                            <p:childTnLst>
                              <p:par>
                                <p:cTn id="38" presetID="26" presetClass="emph" presetSubtype="0" fill="hold" grpId="1" nodeType="afterEffect">
                                  <p:stCondLst>
                                    <p:cond delay="0"/>
                                  </p:stCondLst>
                                  <p:childTnLst>
                                    <p:animEffect transition="out" filter="fade">
                                      <p:cBhvr>
                                        <p:cTn id="39" dur="500" tmFilter="0, 0; .2, .5; .8, .5; 1, 0"/>
                                        <p:tgtEl>
                                          <p:spTgt spid="6">
                                            <p:txEl>
                                              <p:pRg st="2" end="2"/>
                                            </p:txEl>
                                          </p:spTgt>
                                        </p:tgtEl>
                                      </p:cBhvr>
                                    </p:animEffect>
                                    <p:animScale>
                                      <p:cBhvr>
                                        <p:cTn id="40" dur="250" autoRev="1" fill="hold"/>
                                        <p:tgtEl>
                                          <p:spTgt spid="6">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P spid="6" grpId="1"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3A273-EA6D-63FC-B2E3-1E6EE197BAB4}"/>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9AC09B40-F5A9-EE77-BC9B-DE12E64A0E2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411909FE-D2FF-F708-EAE3-B8A12B0F8040}"/>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a:solidFill>
                  <a:srgbClr val="009C44"/>
                </a:solidFill>
                <a:latin typeface="Nexa Light"/>
                <a:cs typeface="Arial"/>
              </a:rPr>
              <a:t>49</a:t>
            </a:r>
            <a:r>
              <a:rPr lang="fr-CA" sz="1600" baseline="30000">
                <a:solidFill>
                  <a:srgbClr val="009C44"/>
                </a:solidFill>
                <a:latin typeface="Nexa Light"/>
                <a:cs typeface="Arial"/>
              </a:rPr>
              <a:t>e</a:t>
            </a:r>
            <a:r>
              <a:rPr lang="fr-CA" sz="1600">
                <a:solidFill>
                  <a:srgbClr val="009C44"/>
                </a:solidFill>
                <a:latin typeface="Nexa Light"/>
                <a:cs typeface="Arial"/>
              </a:rPr>
              <a:t> ASSEMBLÉE GÉNÉRALE ANNUELLE</a:t>
            </a:r>
            <a:br>
              <a:rPr lang="fr-CA" sz="1800">
                <a:solidFill>
                  <a:srgbClr val="009C44"/>
                </a:solidFill>
                <a:latin typeface="Nexa Light" panose="02000000000000000000" pitchFamily="50" charset="0"/>
                <a:cs typeface="Arial"/>
              </a:rPr>
            </a:br>
            <a:r>
              <a:rPr lang="fr-CA" sz="1400">
                <a:solidFill>
                  <a:srgbClr val="009C44"/>
                </a:solidFill>
                <a:latin typeface="Nexa Light"/>
                <a:ea typeface="MS Gothic"/>
                <a:cs typeface="Arial"/>
              </a:rPr>
              <a:t>Fondation Richelieu-International | 17 mai 2026</a:t>
            </a:r>
            <a:endParaRPr lang="fr-CA" sz="1800">
              <a:solidFill>
                <a:srgbClr val="009C44"/>
              </a:solidFill>
              <a:latin typeface="Nexa Light" panose="02000000000000000000" pitchFamily="50" charset="0"/>
              <a:ea typeface="MS Gothic" panose="020B0609070205080204" pitchFamily="49" charset="-128"/>
            </a:endParaRPr>
          </a:p>
        </p:txBody>
      </p:sp>
      <p:pic>
        <p:nvPicPr>
          <p:cNvPr id="4" name="Image 3">
            <a:extLst>
              <a:ext uri="{FF2B5EF4-FFF2-40B4-BE49-F238E27FC236}">
                <a16:creationId xmlns:a16="http://schemas.microsoft.com/office/drawing/2014/main" id="{2CC43E15-E88B-3B8C-1656-85226DC36C3C}"/>
              </a:ext>
            </a:extLst>
          </p:cNvPr>
          <p:cNvPicPr>
            <a:picLocks noChangeAspect="1"/>
          </p:cNvPicPr>
          <p:nvPr/>
        </p:nvPicPr>
        <p:blipFill>
          <a:blip r:embed="rId3">
            <a:extLst>
              <a:ext uri="{28A0092B-C50C-407E-A947-70E740481C1C}">
                <a14:useLocalDpi xmlns:a14="http://schemas.microsoft.com/office/drawing/2010/main" val="0"/>
              </a:ext>
            </a:extLst>
          </a:blip>
          <a:srcRect l="3588" r="3588"/>
          <a:stretch/>
        </p:blipFill>
        <p:spPr>
          <a:xfrm>
            <a:off x="2401814" y="1609542"/>
            <a:ext cx="2843717" cy="3829416"/>
          </a:xfrm>
          <a:prstGeom prst="rect">
            <a:avLst/>
          </a:prstGeom>
        </p:spPr>
      </p:pic>
      <p:sp>
        <p:nvSpPr>
          <p:cNvPr id="6" name="ZoneTexte 5">
            <a:extLst>
              <a:ext uri="{FF2B5EF4-FFF2-40B4-BE49-F238E27FC236}">
                <a16:creationId xmlns:a16="http://schemas.microsoft.com/office/drawing/2014/main" id="{EE4B55E0-CE93-3904-EEFC-373C46221CDF}"/>
              </a:ext>
            </a:extLst>
          </p:cNvPr>
          <p:cNvSpPr txBox="1"/>
          <p:nvPr/>
        </p:nvSpPr>
        <p:spPr>
          <a:xfrm>
            <a:off x="5669540" y="2540006"/>
            <a:ext cx="4311146" cy="1968488"/>
          </a:xfrm>
          <a:prstGeom prst="rect">
            <a:avLst/>
          </a:prstGeom>
          <a:noFill/>
        </p:spPr>
        <p:txBody>
          <a:bodyPr wrap="square" lIns="91440" tIns="45720" rIns="91440" bIns="45720" rtlCol="0" anchor="t" anchorCtr="0">
            <a:spAutoFit/>
          </a:bodyPr>
          <a:lstStyle/>
          <a:p>
            <a:pPr>
              <a:lnSpc>
                <a:spcPct val="150000"/>
              </a:lnSpc>
              <a:spcAft>
                <a:spcPts val="1000"/>
              </a:spcAft>
            </a:pPr>
            <a:r>
              <a:rPr lang="fr-CA" sz="2800" dirty="0">
                <a:solidFill>
                  <a:srgbClr val="004D40"/>
                </a:solidFill>
                <a:latin typeface="Nexa Bold" panose="02000000000000000000" pitchFamily="50" charset="0"/>
                <a:cs typeface="Arial"/>
              </a:rPr>
              <a:t>Jean-Charles Chiasson</a:t>
            </a:r>
          </a:p>
          <a:p>
            <a:pPr>
              <a:lnSpc>
                <a:spcPct val="150000"/>
              </a:lnSpc>
              <a:spcAft>
                <a:spcPts val="1000"/>
              </a:spcAft>
            </a:pPr>
            <a:r>
              <a:rPr lang="fr-CA" sz="2200" dirty="0">
                <a:solidFill>
                  <a:srgbClr val="004D40"/>
                </a:solidFill>
                <a:latin typeface="Nexa Light"/>
                <a:cs typeface="Arial"/>
              </a:rPr>
              <a:t>Vice-président</a:t>
            </a:r>
          </a:p>
          <a:p>
            <a:pPr>
              <a:lnSpc>
                <a:spcPct val="150000"/>
              </a:lnSpc>
              <a:spcAft>
                <a:spcPts val="1000"/>
              </a:spcAft>
            </a:pPr>
            <a:r>
              <a:rPr lang="fr-CA" sz="2200" dirty="0">
                <a:solidFill>
                  <a:srgbClr val="004D40"/>
                </a:solidFill>
                <a:latin typeface="Nexa Light"/>
                <a:cs typeface="Arial"/>
              </a:rPr>
              <a:t>2024-2026</a:t>
            </a:r>
          </a:p>
        </p:txBody>
      </p:sp>
      <p:sp>
        <p:nvSpPr>
          <p:cNvPr id="8" name="Titre 1">
            <a:extLst>
              <a:ext uri="{FF2B5EF4-FFF2-40B4-BE49-F238E27FC236}">
                <a16:creationId xmlns:a16="http://schemas.microsoft.com/office/drawing/2014/main" id="{15A53021-12A8-1194-9EC1-6FAA557EBE21}"/>
              </a:ext>
            </a:extLst>
          </p:cNvPr>
          <p:cNvSpPr txBox="1">
            <a:spLocks/>
          </p:cNvSpPr>
          <p:nvPr/>
        </p:nvSpPr>
        <p:spPr>
          <a:xfrm>
            <a:off x="636607" y="778341"/>
            <a:ext cx="7464186" cy="565303"/>
          </a:xfrm>
          <a:prstGeom prst="rect">
            <a:avLst/>
          </a:prstGeom>
          <a:noFill/>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cap="all">
                <a:solidFill>
                  <a:srgbClr val="004D40"/>
                </a:solidFill>
                <a:latin typeface="Nexa Bold" panose="02000000000000000000" pitchFamily="50" charset="0"/>
                <a:cs typeface="Arial"/>
              </a:rPr>
              <a:t>Membres du C. A.</a:t>
            </a:r>
            <a:endParaRPr lang="fr-CA" sz="3200" cap="all">
              <a:solidFill>
                <a:srgbClr val="004D40"/>
              </a:solidFill>
              <a:latin typeface="Nexa Bold" panose="02000000000000000000" pitchFamily="50" charset="0"/>
              <a:ea typeface="MS Gothic" panose="020B0609070205080204" pitchFamily="49" charset="-128"/>
            </a:endParaRPr>
          </a:p>
        </p:txBody>
      </p:sp>
    </p:spTree>
    <p:extLst>
      <p:ext uri="{BB962C8B-B14F-4D97-AF65-F5344CB8AC3E}">
        <p14:creationId xmlns:p14="http://schemas.microsoft.com/office/powerpoint/2010/main" val="3765833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anim calcmode="lin" valueType="num">
                                      <p:cBhvr>
                                        <p:cTn id="8" dur="1750" fill="hold"/>
                                        <p:tgtEl>
                                          <p:spTgt spid="4"/>
                                        </p:tgtEl>
                                        <p:attrNameLst>
                                          <p:attrName>ppt_x</p:attrName>
                                        </p:attrNameLst>
                                      </p:cBhvr>
                                      <p:tavLst>
                                        <p:tav tm="0">
                                          <p:val>
                                            <p:strVal val="#ppt_x"/>
                                          </p:val>
                                        </p:tav>
                                        <p:tav tm="100000">
                                          <p:val>
                                            <p:strVal val="#ppt_x"/>
                                          </p:val>
                                        </p:tav>
                                      </p:tavLst>
                                    </p:anim>
                                    <p:anim calcmode="lin" valueType="num">
                                      <p:cBhvr>
                                        <p:cTn id="9" dur="1575" decel="100000" fill="hold"/>
                                        <p:tgtEl>
                                          <p:spTgt spid="4"/>
                                        </p:tgtEl>
                                        <p:attrNameLst>
                                          <p:attrName>ppt_y</p:attrName>
                                        </p:attrNameLst>
                                      </p:cBhvr>
                                      <p:tavLst>
                                        <p:tav tm="0">
                                          <p:val>
                                            <p:strVal val="#ppt_y+1"/>
                                          </p:val>
                                        </p:tav>
                                        <p:tav tm="100000">
                                          <p:val>
                                            <p:strVal val="#ppt_y-.03"/>
                                          </p:val>
                                        </p:tav>
                                      </p:tavLst>
                                    </p:anim>
                                    <p:anim calcmode="lin" valueType="num">
                                      <p:cBhvr>
                                        <p:cTn id="10" dur="175" accel="100000" fill="hold">
                                          <p:stCondLst>
                                            <p:cond delay="1575"/>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0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750"/>
                                        <p:tgtEl>
                                          <p:spTgt spid="6">
                                            <p:txEl>
                                              <p:pRg st="0" end="0"/>
                                            </p:txEl>
                                          </p:spTgt>
                                        </p:tgtEl>
                                      </p:cBhvr>
                                    </p:animEffect>
                                    <p:anim calcmode="lin" valueType="num">
                                      <p:cBhvr>
                                        <p:cTn id="14" dur="17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575"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175" accel="100000" fill="hold">
                                          <p:stCondLst>
                                            <p:cond delay="1575"/>
                                          </p:stCondLst>
                                        </p:cTn>
                                        <p:tgtEl>
                                          <p:spTgt spid="6">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100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750"/>
                                        <p:tgtEl>
                                          <p:spTgt spid="6">
                                            <p:txEl>
                                              <p:pRg st="1" end="1"/>
                                            </p:txEl>
                                          </p:spTgt>
                                        </p:tgtEl>
                                      </p:cBhvr>
                                    </p:animEffect>
                                    <p:anim calcmode="lin" valueType="num">
                                      <p:cBhvr>
                                        <p:cTn id="20" dur="175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575"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22" dur="175" accel="100000" fill="hold">
                                          <p:stCondLst>
                                            <p:cond delay="1575"/>
                                          </p:stCondLst>
                                        </p:cTn>
                                        <p:tgtEl>
                                          <p:spTgt spid="6">
                                            <p:txEl>
                                              <p:pRg st="1" end="1"/>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100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1750"/>
                                        <p:tgtEl>
                                          <p:spTgt spid="6">
                                            <p:txEl>
                                              <p:pRg st="2" end="2"/>
                                            </p:txEl>
                                          </p:spTgt>
                                        </p:tgtEl>
                                      </p:cBhvr>
                                    </p:animEffect>
                                    <p:anim calcmode="lin" valueType="num">
                                      <p:cBhvr>
                                        <p:cTn id="26" dur="175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7" dur="1575"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28" dur="175" accel="100000" fill="hold">
                                          <p:stCondLst>
                                            <p:cond delay="1575"/>
                                          </p:stCondLst>
                                        </p:cTn>
                                        <p:tgtEl>
                                          <p:spTgt spid="6">
                                            <p:txEl>
                                              <p:pRg st="2" end="2"/>
                                            </p:txEl>
                                          </p:spTgt>
                                        </p:tgtEl>
                                        <p:attrNameLst>
                                          <p:attrName>ppt_y</p:attrName>
                                        </p:attrNameLst>
                                      </p:cBhvr>
                                      <p:tavLst>
                                        <p:tav tm="0">
                                          <p:val>
                                            <p:strVal val="#ppt_y-.03"/>
                                          </p:val>
                                        </p:tav>
                                        <p:tav tm="100000">
                                          <p:val>
                                            <p:strVal val="#ppt_y"/>
                                          </p:val>
                                        </p:tav>
                                      </p:tavLst>
                                    </p:anim>
                                  </p:childTnLst>
                                </p:cTn>
                              </p:par>
                            </p:childTnLst>
                          </p:cTn>
                        </p:par>
                        <p:par>
                          <p:cTn id="29" fill="hold">
                            <p:stCondLst>
                              <p:cond delay="2750"/>
                            </p:stCondLst>
                            <p:childTnLst>
                              <p:par>
                                <p:cTn id="30" presetID="26" presetClass="emph" presetSubtype="0" fill="hold" grpId="1" nodeType="afterEffect">
                                  <p:stCondLst>
                                    <p:cond delay="0"/>
                                  </p:stCondLst>
                                  <p:childTnLst>
                                    <p:animEffect transition="out" filter="fade">
                                      <p:cBhvr>
                                        <p:cTn id="31" dur="500" tmFilter="0, 0; .2, .5; .8, .5; 1, 0"/>
                                        <p:tgtEl>
                                          <p:spTgt spid="6">
                                            <p:txEl>
                                              <p:pRg st="0" end="0"/>
                                            </p:txEl>
                                          </p:spTgt>
                                        </p:tgtEl>
                                      </p:cBhvr>
                                    </p:animEffect>
                                    <p:animScale>
                                      <p:cBhvr>
                                        <p:cTn id="32" dur="250" autoRev="1" fill="hold"/>
                                        <p:tgtEl>
                                          <p:spTgt spid="6">
                                            <p:txEl>
                                              <p:pRg st="0" end="0"/>
                                            </p:txEl>
                                          </p:spTgt>
                                        </p:tgtEl>
                                      </p:cBhvr>
                                      <p:by x="105000" y="105000"/>
                                    </p:animScale>
                                  </p:childTnLst>
                                </p:cTn>
                              </p:par>
                            </p:childTnLst>
                          </p:cTn>
                        </p:par>
                        <p:par>
                          <p:cTn id="33" fill="hold">
                            <p:stCondLst>
                              <p:cond delay="3250"/>
                            </p:stCondLst>
                            <p:childTnLst>
                              <p:par>
                                <p:cTn id="34" presetID="26" presetClass="emph" presetSubtype="0" fill="hold" grpId="1" nodeType="afterEffect">
                                  <p:stCondLst>
                                    <p:cond delay="0"/>
                                  </p:stCondLst>
                                  <p:childTnLst>
                                    <p:animEffect transition="out" filter="fade">
                                      <p:cBhvr>
                                        <p:cTn id="35" dur="500" tmFilter="0, 0; .2, .5; .8, .5; 1, 0"/>
                                        <p:tgtEl>
                                          <p:spTgt spid="6">
                                            <p:txEl>
                                              <p:pRg st="1" end="1"/>
                                            </p:txEl>
                                          </p:spTgt>
                                        </p:tgtEl>
                                      </p:cBhvr>
                                    </p:animEffect>
                                    <p:animScale>
                                      <p:cBhvr>
                                        <p:cTn id="36" dur="250" autoRev="1" fill="hold"/>
                                        <p:tgtEl>
                                          <p:spTgt spid="6">
                                            <p:txEl>
                                              <p:pRg st="1" end="1"/>
                                            </p:txEl>
                                          </p:spTgt>
                                        </p:tgtEl>
                                      </p:cBhvr>
                                      <p:by x="105000" y="105000"/>
                                    </p:animScale>
                                  </p:childTnLst>
                                </p:cTn>
                              </p:par>
                            </p:childTnLst>
                          </p:cTn>
                        </p:par>
                        <p:par>
                          <p:cTn id="37" fill="hold">
                            <p:stCondLst>
                              <p:cond delay="3750"/>
                            </p:stCondLst>
                            <p:childTnLst>
                              <p:par>
                                <p:cTn id="38" presetID="26" presetClass="emph" presetSubtype="0" fill="hold" grpId="1" nodeType="afterEffect">
                                  <p:stCondLst>
                                    <p:cond delay="0"/>
                                  </p:stCondLst>
                                  <p:childTnLst>
                                    <p:animEffect transition="out" filter="fade">
                                      <p:cBhvr>
                                        <p:cTn id="39" dur="500" tmFilter="0, 0; .2, .5; .8, .5; 1, 0"/>
                                        <p:tgtEl>
                                          <p:spTgt spid="6">
                                            <p:txEl>
                                              <p:pRg st="2" end="2"/>
                                            </p:txEl>
                                          </p:spTgt>
                                        </p:tgtEl>
                                      </p:cBhvr>
                                    </p:animEffect>
                                    <p:animScale>
                                      <p:cBhvr>
                                        <p:cTn id="40" dur="250" autoRev="1" fill="hold"/>
                                        <p:tgtEl>
                                          <p:spTgt spid="6">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6" grpId="1" uiExpan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7D4CC-A90B-4CBF-9F76-68A6FCFE9408}"/>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A4ADD49F-8D62-F44B-05D0-02CD6ADD160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re 1">
            <a:extLst>
              <a:ext uri="{FF2B5EF4-FFF2-40B4-BE49-F238E27FC236}">
                <a16:creationId xmlns:a16="http://schemas.microsoft.com/office/drawing/2014/main" id="{5747B683-4AB3-87C6-5E1B-04C0FD9ED8D7}"/>
              </a:ext>
            </a:extLst>
          </p:cNvPr>
          <p:cNvSpPr>
            <a:spLocks noGrp="1"/>
          </p:cNvSpPr>
          <p:nvPr>
            <p:ph type="ctrTitle"/>
          </p:nvPr>
        </p:nvSpPr>
        <p:spPr>
          <a:xfrm>
            <a:off x="8037689" y="203234"/>
            <a:ext cx="3875105" cy="629755"/>
          </a:xfrm>
          <a:noFill/>
        </p:spPr>
        <p:txBody>
          <a:bodyPr anchor="ctr" anchorCtr="0">
            <a:normAutofit fontScale="90000"/>
          </a:bodyPr>
          <a:lstStyle/>
          <a:p>
            <a:pPr algn="r"/>
            <a:r>
              <a:rPr lang="fr-CA" sz="1600">
                <a:solidFill>
                  <a:srgbClr val="009C44"/>
                </a:solidFill>
                <a:latin typeface="Nexa Light"/>
                <a:cs typeface="Arial"/>
              </a:rPr>
              <a:t>49</a:t>
            </a:r>
            <a:r>
              <a:rPr lang="fr-CA" sz="1600" baseline="30000">
                <a:solidFill>
                  <a:srgbClr val="009C44"/>
                </a:solidFill>
                <a:latin typeface="Nexa Light"/>
                <a:cs typeface="Arial"/>
              </a:rPr>
              <a:t>e</a:t>
            </a:r>
            <a:r>
              <a:rPr lang="fr-CA" sz="1600">
                <a:solidFill>
                  <a:srgbClr val="009C44"/>
                </a:solidFill>
                <a:latin typeface="Nexa Light"/>
                <a:cs typeface="Arial"/>
              </a:rPr>
              <a:t> ASSEMBLÉE GÉNÉRALE ANNUELLE</a:t>
            </a:r>
            <a:br>
              <a:rPr lang="fr-CA" sz="1800">
                <a:solidFill>
                  <a:srgbClr val="009C44"/>
                </a:solidFill>
                <a:latin typeface="Nexa Light" panose="02000000000000000000" pitchFamily="50" charset="0"/>
                <a:cs typeface="Arial"/>
              </a:rPr>
            </a:br>
            <a:r>
              <a:rPr lang="fr-CA" sz="1400">
                <a:solidFill>
                  <a:srgbClr val="009C44"/>
                </a:solidFill>
                <a:latin typeface="Nexa Light"/>
                <a:ea typeface="MS Gothic"/>
                <a:cs typeface="Arial"/>
              </a:rPr>
              <a:t>Fondation Richelieu-International | 17 mai 2026</a:t>
            </a:r>
            <a:endParaRPr lang="fr-CA" sz="1800">
              <a:solidFill>
                <a:srgbClr val="009C44"/>
              </a:solidFill>
              <a:latin typeface="Nexa Light" panose="02000000000000000000" pitchFamily="50" charset="0"/>
              <a:ea typeface="MS Gothic" panose="020B0609070205080204" pitchFamily="49" charset="-128"/>
            </a:endParaRPr>
          </a:p>
        </p:txBody>
      </p:sp>
      <p:pic>
        <p:nvPicPr>
          <p:cNvPr id="4" name="Image 3">
            <a:extLst>
              <a:ext uri="{FF2B5EF4-FFF2-40B4-BE49-F238E27FC236}">
                <a16:creationId xmlns:a16="http://schemas.microsoft.com/office/drawing/2014/main" id="{9C184CB7-FBEA-93F9-827D-78995F0C5B7C}"/>
              </a:ext>
            </a:extLst>
          </p:cNvPr>
          <p:cNvPicPr>
            <a:picLocks noChangeAspect="1"/>
          </p:cNvPicPr>
          <p:nvPr/>
        </p:nvPicPr>
        <p:blipFill>
          <a:blip r:embed="rId3">
            <a:extLst>
              <a:ext uri="{28A0092B-C50C-407E-A947-70E740481C1C}">
                <a14:useLocalDpi xmlns:a14="http://schemas.microsoft.com/office/drawing/2010/main" val="0"/>
              </a:ext>
            </a:extLst>
          </a:blip>
          <a:srcRect l="1483" t="12063" r="76380" b="43274"/>
          <a:stretch>
            <a:fillRect/>
          </a:stretch>
        </p:blipFill>
        <p:spPr>
          <a:xfrm>
            <a:off x="2401814" y="1609542"/>
            <a:ext cx="2843717" cy="3829416"/>
          </a:xfrm>
          <a:prstGeom prst="rect">
            <a:avLst/>
          </a:prstGeom>
        </p:spPr>
      </p:pic>
      <p:sp>
        <p:nvSpPr>
          <p:cNvPr id="8" name="Titre 1">
            <a:extLst>
              <a:ext uri="{FF2B5EF4-FFF2-40B4-BE49-F238E27FC236}">
                <a16:creationId xmlns:a16="http://schemas.microsoft.com/office/drawing/2014/main" id="{B8100B55-8123-0690-F822-0EFB2448AF25}"/>
              </a:ext>
            </a:extLst>
          </p:cNvPr>
          <p:cNvSpPr txBox="1">
            <a:spLocks/>
          </p:cNvSpPr>
          <p:nvPr/>
        </p:nvSpPr>
        <p:spPr>
          <a:xfrm>
            <a:off x="636607" y="778341"/>
            <a:ext cx="7464186" cy="565303"/>
          </a:xfrm>
          <a:prstGeom prst="rect">
            <a:avLst/>
          </a:prstGeom>
          <a:noFill/>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cap="all">
                <a:solidFill>
                  <a:srgbClr val="004D40"/>
                </a:solidFill>
                <a:latin typeface="Nexa Bold" panose="02000000000000000000" pitchFamily="50" charset="0"/>
                <a:cs typeface="Arial"/>
              </a:rPr>
              <a:t>Membres du C. A.</a:t>
            </a:r>
            <a:endParaRPr lang="fr-CA" sz="3200" cap="all">
              <a:solidFill>
                <a:srgbClr val="004D40"/>
              </a:solidFill>
              <a:latin typeface="Nexa Bold" panose="02000000000000000000" pitchFamily="50" charset="0"/>
              <a:ea typeface="MS Gothic" panose="020B0609070205080204" pitchFamily="49" charset="-128"/>
            </a:endParaRPr>
          </a:p>
        </p:txBody>
      </p:sp>
      <p:sp>
        <p:nvSpPr>
          <p:cNvPr id="3" name="ZoneTexte 2">
            <a:extLst>
              <a:ext uri="{FF2B5EF4-FFF2-40B4-BE49-F238E27FC236}">
                <a16:creationId xmlns:a16="http://schemas.microsoft.com/office/drawing/2014/main" id="{0234206D-86CD-E22A-4849-F2C41097FA86}"/>
              </a:ext>
            </a:extLst>
          </p:cNvPr>
          <p:cNvSpPr txBox="1"/>
          <p:nvPr/>
        </p:nvSpPr>
        <p:spPr>
          <a:xfrm>
            <a:off x="5669540" y="2540006"/>
            <a:ext cx="4311146" cy="1968488"/>
          </a:xfrm>
          <a:prstGeom prst="rect">
            <a:avLst/>
          </a:prstGeom>
          <a:noFill/>
        </p:spPr>
        <p:txBody>
          <a:bodyPr wrap="square" lIns="91440" tIns="45720" rIns="91440" bIns="45720" rtlCol="0" anchor="t" anchorCtr="0">
            <a:spAutoFit/>
          </a:bodyPr>
          <a:lstStyle/>
          <a:p>
            <a:pPr>
              <a:lnSpc>
                <a:spcPct val="150000"/>
              </a:lnSpc>
              <a:spcAft>
                <a:spcPts val="1000"/>
              </a:spcAft>
            </a:pPr>
            <a:r>
              <a:rPr lang="fr-CA" sz="2800" dirty="0">
                <a:solidFill>
                  <a:srgbClr val="004D40"/>
                </a:solidFill>
                <a:latin typeface="Nexa Bold" panose="02000000000000000000" pitchFamily="50" charset="0"/>
                <a:cs typeface="Arial"/>
              </a:rPr>
              <a:t>Jean-Marie Boudreau</a:t>
            </a:r>
          </a:p>
          <a:p>
            <a:pPr>
              <a:lnSpc>
                <a:spcPct val="150000"/>
              </a:lnSpc>
              <a:spcAft>
                <a:spcPts val="1000"/>
              </a:spcAft>
            </a:pPr>
            <a:r>
              <a:rPr lang="fr-CA" sz="2200" dirty="0">
                <a:solidFill>
                  <a:srgbClr val="004D40"/>
                </a:solidFill>
                <a:latin typeface="Nexa Light"/>
                <a:cs typeface="Arial"/>
              </a:rPr>
              <a:t>Trésorier</a:t>
            </a:r>
          </a:p>
          <a:p>
            <a:pPr>
              <a:lnSpc>
                <a:spcPct val="150000"/>
              </a:lnSpc>
              <a:spcAft>
                <a:spcPts val="1000"/>
              </a:spcAft>
            </a:pPr>
            <a:r>
              <a:rPr lang="fr-CA" sz="2200" dirty="0">
                <a:solidFill>
                  <a:srgbClr val="004D40"/>
                </a:solidFill>
                <a:latin typeface="Nexa Light"/>
                <a:cs typeface="Arial"/>
              </a:rPr>
              <a:t>2022-2026</a:t>
            </a:r>
          </a:p>
        </p:txBody>
      </p:sp>
    </p:spTree>
    <p:extLst>
      <p:ext uri="{BB962C8B-B14F-4D97-AF65-F5344CB8AC3E}">
        <p14:creationId xmlns:p14="http://schemas.microsoft.com/office/powerpoint/2010/main" val="1612352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anim calcmode="lin" valueType="num">
                                      <p:cBhvr>
                                        <p:cTn id="8" dur="1750" fill="hold"/>
                                        <p:tgtEl>
                                          <p:spTgt spid="4"/>
                                        </p:tgtEl>
                                        <p:attrNameLst>
                                          <p:attrName>ppt_x</p:attrName>
                                        </p:attrNameLst>
                                      </p:cBhvr>
                                      <p:tavLst>
                                        <p:tav tm="0">
                                          <p:val>
                                            <p:strVal val="#ppt_x"/>
                                          </p:val>
                                        </p:tav>
                                        <p:tav tm="100000">
                                          <p:val>
                                            <p:strVal val="#ppt_x"/>
                                          </p:val>
                                        </p:tav>
                                      </p:tavLst>
                                    </p:anim>
                                    <p:anim calcmode="lin" valueType="num">
                                      <p:cBhvr>
                                        <p:cTn id="9" dur="1575" decel="100000" fill="hold"/>
                                        <p:tgtEl>
                                          <p:spTgt spid="4"/>
                                        </p:tgtEl>
                                        <p:attrNameLst>
                                          <p:attrName>ppt_y</p:attrName>
                                        </p:attrNameLst>
                                      </p:cBhvr>
                                      <p:tavLst>
                                        <p:tav tm="0">
                                          <p:val>
                                            <p:strVal val="#ppt_y+1"/>
                                          </p:val>
                                        </p:tav>
                                        <p:tav tm="100000">
                                          <p:val>
                                            <p:strVal val="#ppt_y-.03"/>
                                          </p:val>
                                        </p:tav>
                                      </p:tavLst>
                                    </p:anim>
                                    <p:anim calcmode="lin" valueType="num">
                                      <p:cBhvr>
                                        <p:cTn id="10" dur="175" accel="100000" fill="hold">
                                          <p:stCondLst>
                                            <p:cond delay="1575"/>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0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750"/>
                                        <p:tgtEl>
                                          <p:spTgt spid="3">
                                            <p:txEl>
                                              <p:pRg st="0" end="0"/>
                                            </p:txEl>
                                          </p:spTgt>
                                        </p:tgtEl>
                                      </p:cBhvr>
                                    </p:animEffect>
                                    <p:anim calcmode="lin" valueType="num">
                                      <p:cBhvr>
                                        <p:cTn id="14" dur="1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575"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6" dur="175" accel="100000" fill="hold">
                                          <p:stCondLst>
                                            <p:cond delay="1575"/>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100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750"/>
                                        <p:tgtEl>
                                          <p:spTgt spid="3">
                                            <p:txEl>
                                              <p:pRg st="1" end="1"/>
                                            </p:txEl>
                                          </p:spTgt>
                                        </p:tgtEl>
                                      </p:cBhvr>
                                    </p:animEffect>
                                    <p:anim calcmode="lin" valueType="num">
                                      <p:cBhvr>
                                        <p:cTn id="20" dur="1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575"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2" dur="175" accel="100000" fill="hold">
                                          <p:stCondLst>
                                            <p:cond delay="1575"/>
                                          </p:stCondLst>
                                        </p:cTn>
                                        <p:tgtEl>
                                          <p:spTgt spid="3">
                                            <p:txEl>
                                              <p:pRg st="1" end="1"/>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100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750"/>
                                        <p:tgtEl>
                                          <p:spTgt spid="3">
                                            <p:txEl>
                                              <p:pRg st="2" end="2"/>
                                            </p:txEl>
                                          </p:spTgt>
                                        </p:tgtEl>
                                      </p:cBhvr>
                                    </p:animEffect>
                                    <p:anim calcmode="lin" valueType="num">
                                      <p:cBhvr>
                                        <p:cTn id="26" dur="1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575"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8" dur="175" accel="100000" fill="hold">
                                          <p:stCondLst>
                                            <p:cond delay="1575"/>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par>
                          <p:cTn id="29" fill="hold">
                            <p:stCondLst>
                              <p:cond delay="2750"/>
                            </p:stCondLst>
                            <p:childTnLst>
                              <p:par>
                                <p:cTn id="30" presetID="26" presetClass="emph" presetSubtype="0" fill="hold" grpId="1" nodeType="afterEffect">
                                  <p:stCondLst>
                                    <p:cond delay="0"/>
                                  </p:stCondLst>
                                  <p:childTnLst>
                                    <p:animEffect transition="out" filter="fade">
                                      <p:cBhvr>
                                        <p:cTn id="31" dur="500" tmFilter="0, 0; .2, .5; .8, .5; 1, 0"/>
                                        <p:tgtEl>
                                          <p:spTgt spid="3">
                                            <p:txEl>
                                              <p:pRg st="0" end="0"/>
                                            </p:txEl>
                                          </p:spTgt>
                                        </p:tgtEl>
                                      </p:cBhvr>
                                    </p:animEffect>
                                    <p:animScale>
                                      <p:cBhvr>
                                        <p:cTn id="32" dur="250" autoRev="1" fill="hold"/>
                                        <p:tgtEl>
                                          <p:spTgt spid="3">
                                            <p:txEl>
                                              <p:pRg st="0" end="0"/>
                                            </p:txEl>
                                          </p:spTgt>
                                        </p:tgtEl>
                                      </p:cBhvr>
                                      <p:by x="105000" y="105000"/>
                                    </p:animScale>
                                  </p:childTnLst>
                                </p:cTn>
                              </p:par>
                            </p:childTnLst>
                          </p:cTn>
                        </p:par>
                        <p:par>
                          <p:cTn id="33" fill="hold">
                            <p:stCondLst>
                              <p:cond delay="3250"/>
                            </p:stCondLst>
                            <p:childTnLst>
                              <p:par>
                                <p:cTn id="34" presetID="26" presetClass="emph" presetSubtype="0" fill="hold" grpId="1" nodeType="afterEffect">
                                  <p:stCondLst>
                                    <p:cond delay="0"/>
                                  </p:stCondLst>
                                  <p:childTnLst>
                                    <p:animEffect transition="out" filter="fade">
                                      <p:cBhvr>
                                        <p:cTn id="35" dur="500" tmFilter="0, 0; .2, .5; .8, .5; 1, 0"/>
                                        <p:tgtEl>
                                          <p:spTgt spid="3">
                                            <p:txEl>
                                              <p:pRg st="1" end="1"/>
                                            </p:txEl>
                                          </p:spTgt>
                                        </p:tgtEl>
                                      </p:cBhvr>
                                    </p:animEffect>
                                    <p:animScale>
                                      <p:cBhvr>
                                        <p:cTn id="36" dur="250" autoRev="1" fill="hold"/>
                                        <p:tgtEl>
                                          <p:spTgt spid="3">
                                            <p:txEl>
                                              <p:pRg st="1" end="1"/>
                                            </p:txEl>
                                          </p:spTgt>
                                        </p:tgtEl>
                                      </p:cBhvr>
                                      <p:by x="105000" y="105000"/>
                                    </p:animScale>
                                  </p:childTnLst>
                                </p:cTn>
                              </p:par>
                            </p:childTnLst>
                          </p:cTn>
                        </p:par>
                        <p:par>
                          <p:cTn id="37" fill="hold">
                            <p:stCondLst>
                              <p:cond delay="3750"/>
                            </p:stCondLst>
                            <p:childTnLst>
                              <p:par>
                                <p:cTn id="38" presetID="26" presetClass="emph" presetSubtype="0" fill="hold" grpId="1" nodeType="afterEffect">
                                  <p:stCondLst>
                                    <p:cond delay="0"/>
                                  </p:stCondLst>
                                  <p:childTnLst>
                                    <p:animEffect transition="out" filter="fade">
                                      <p:cBhvr>
                                        <p:cTn id="39" dur="500" tmFilter="0, 0; .2, .5; .8, .5; 1, 0"/>
                                        <p:tgtEl>
                                          <p:spTgt spid="3">
                                            <p:txEl>
                                              <p:pRg st="2" end="2"/>
                                            </p:txEl>
                                          </p:spTgt>
                                        </p:tgtEl>
                                      </p:cBhvr>
                                    </p:animEffect>
                                    <p:animScale>
                                      <p:cBhvr>
                                        <p:cTn id="40" dur="250" autoRev="1" fill="hold"/>
                                        <p:tgtEl>
                                          <p:spTgt spid="3">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3" grpId="1" uiExpand="1"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0AA63A897ECE4985CAE42F11249BE0" ma:contentTypeVersion="13" ma:contentTypeDescription="Crée un document." ma:contentTypeScope="" ma:versionID="ac008d2c7d3b2242ab2da20447384ab1">
  <xsd:schema xmlns:xsd="http://www.w3.org/2001/XMLSchema" xmlns:xs="http://www.w3.org/2001/XMLSchema" xmlns:p="http://schemas.microsoft.com/office/2006/metadata/properties" xmlns:ns2="e27b349e-fa12-4762-a1cc-19b97d8d636a" xmlns:ns3="a9932de2-c428-4129-bd59-b36746d1e86a" targetNamespace="http://schemas.microsoft.com/office/2006/metadata/properties" ma:root="true" ma:fieldsID="d28c9bfac9274a299c7207890aceebe4" ns2:_="" ns3:_="">
    <xsd:import namespace="e27b349e-fa12-4762-a1cc-19b97d8d636a"/>
    <xsd:import namespace="a9932de2-c428-4129-bd59-b36746d1e86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7b349e-fa12-4762-a1cc-19b97d8d63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6edb16c3-00c8-45a6-9193-f11d111e72f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9932de2-c428-4129-bd59-b36746d1e86a"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0ccf79d0-c672-452b-a75b-7cc466b3f5cd}" ma:internalName="TaxCatchAll" ma:showField="CatchAllData" ma:web="a9932de2-c428-4129-bd59-b36746d1e8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9932de2-c428-4129-bd59-b36746d1e86a" xsi:nil="true"/>
    <lcf76f155ced4ddcb4097134ff3c332f xmlns="e27b349e-fa12-4762-a1cc-19b97d8d636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1B901AE-71DA-4DE0-81A8-B64F95EA70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7b349e-fa12-4762-a1cc-19b97d8d636a"/>
    <ds:schemaRef ds:uri="a9932de2-c428-4129-bd59-b36746d1e8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76B70F-EA37-4B78-995D-F46C5D56A70A}">
  <ds:schemaRefs>
    <ds:schemaRef ds:uri="http://schemas.microsoft.com/sharepoint/v3/contenttype/forms"/>
  </ds:schemaRefs>
</ds:datastoreItem>
</file>

<file path=customXml/itemProps3.xml><?xml version="1.0" encoding="utf-8"?>
<ds:datastoreItem xmlns:ds="http://schemas.openxmlformats.org/officeDocument/2006/customXml" ds:itemID="{273EEE7D-20FC-400D-B62F-060C3EEDCA39}">
  <ds:schemaRef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e29c414e-bf67-4bbd-91f5-a2882d11c230"/>
    <ds:schemaRef ds:uri="http://www.w3.org/XML/1998/namespace"/>
    <ds:schemaRef ds:uri="4e4d52f5-2743-44ab-bed0-1de5e12bb505"/>
    <ds:schemaRef ds:uri="http://schemas.microsoft.com/office/2006/metadata/properties"/>
    <ds:schemaRef ds:uri="http://purl.org/dc/elements/1.1/"/>
    <ds:schemaRef ds:uri="a9932de2-c428-4129-bd59-b36746d1e86a"/>
    <ds:schemaRef ds:uri="e27b349e-fa12-4762-a1cc-19b97d8d636a"/>
  </ds:schemaRefs>
</ds:datastoreItem>
</file>

<file path=docProps/app.xml><?xml version="1.0" encoding="utf-8"?>
<Properties xmlns="http://schemas.openxmlformats.org/officeDocument/2006/extended-properties" xmlns:vt="http://schemas.openxmlformats.org/officeDocument/2006/docPropsVTypes">
  <Template/>
  <TotalTime>4367</TotalTime>
  <Words>1464</Words>
  <Application>Microsoft Office PowerPoint</Application>
  <PresentationFormat>Grand écran</PresentationFormat>
  <Paragraphs>198</Paragraphs>
  <Slides>34</Slides>
  <Notes>2</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34</vt:i4>
      </vt:variant>
    </vt:vector>
  </HeadingPairs>
  <TitlesOfParts>
    <vt:vector size="41" baseType="lpstr">
      <vt:lpstr>Aptos</vt:lpstr>
      <vt:lpstr>Arial</vt:lpstr>
      <vt:lpstr>Calibri</vt:lpstr>
      <vt:lpstr>Calibri Light</vt:lpstr>
      <vt:lpstr>Nexa Bold</vt:lpstr>
      <vt:lpstr>Nexa Light</vt:lpstr>
      <vt:lpstr>Thème Office</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lpstr>49e ASSEMBLÉE GÉNÉRALE ANNUELLE Fondation Richelieu-International | 17 mai 2026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Eugénie Mailhot-Sanche</dc:creator>
  <cp:lastModifiedBy>alexandrabelarbi@gmail.com</cp:lastModifiedBy>
  <cp:revision>463</cp:revision>
  <dcterms:created xsi:type="dcterms:W3CDTF">2023-05-18T21:37:43Z</dcterms:created>
  <dcterms:modified xsi:type="dcterms:W3CDTF">2026-05-18T13:56:52Z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0x0101005B0AA63A897ECE4985CAE42F11249BE0</vt:lpwstr>
  </property>
  <property fmtid="{D5CDD505-2E9C-101B-9397-08002B2CF9AE}" pid="3" name="MediaServiceImageTags">
    <vt:lpwstr/>
  </property>
  <property fmtid="{D5CDD505-2E9C-101B-9397-08002B2CF9AE}" pid="4" name="Order">
    <vt:r8>50300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